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72" r:id="rId6"/>
    <p:sldId id="273" r:id="rId7"/>
    <p:sldId id="260" r:id="rId8"/>
    <p:sldId id="262" r:id="rId9"/>
    <p:sldId id="276" r:id="rId10"/>
    <p:sldId id="267" r:id="rId11"/>
    <p:sldId id="277" r:id="rId12"/>
    <p:sldId id="278" r:id="rId13"/>
    <p:sldId id="280" r:id="rId14"/>
    <p:sldId id="275" r:id="rId15"/>
    <p:sldId id="27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omanova" initials="r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81" autoAdjust="0"/>
    <p:restoredTop sz="94729" autoAdjust="0"/>
  </p:normalViewPr>
  <p:slideViewPr>
    <p:cSldViewPr>
      <p:cViewPr>
        <p:scale>
          <a:sx n="56" d="100"/>
          <a:sy n="56" d="100"/>
        </p:scale>
        <p:origin x="-1950" y="-7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CABE97-5705-4F21-A1D4-3FCFE4CFE936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EBC866-641B-49AF-9177-622A2DF6A4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7551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2701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54617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01359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01359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0135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132856"/>
            <a:ext cx="8458200" cy="1470025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accent2"/>
                </a:solidFill>
              </a:rPr>
              <a:t>ОГЭ-2021 </a:t>
            </a:r>
            <a:br>
              <a:rPr lang="ru-RU" sz="6000" dirty="0" smtClean="0">
                <a:solidFill>
                  <a:schemeClr val="accent2"/>
                </a:solidFill>
              </a:rPr>
            </a:br>
            <a:r>
              <a:rPr lang="ru-RU" sz="6000" dirty="0" smtClean="0">
                <a:solidFill>
                  <a:schemeClr val="accent2"/>
                </a:solidFill>
              </a:rPr>
              <a:t>по </a:t>
            </a:r>
            <a:r>
              <a:rPr lang="ru-RU" sz="6000" dirty="0" smtClean="0">
                <a:solidFill>
                  <a:schemeClr val="accent2"/>
                </a:solidFill>
              </a:rPr>
              <a:t>информатике</a:t>
            </a:r>
            <a:endParaRPr lang="ru-RU" sz="6000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2"/>
                </a:solidFill>
              </a:rPr>
              <a:t>Задания и </a:t>
            </a:r>
            <a:r>
              <a:rPr lang="ru-RU" sz="3200" dirty="0">
                <a:solidFill>
                  <a:schemeClr val="accent2"/>
                </a:solidFill>
              </a:rPr>
              <a:t>требования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4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5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169696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№11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Поиск </a:t>
            </a:r>
            <a:r>
              <a:rPr lang="ru-RU" dirty="0" smtClean="0"/>
              <a:t>информации в </a:t>
            </a:r>
            <a:r>
              <a:rPr lang="ru-RU" dirty="0" smtClean="0"/>
              <a:t>файлах и </a:t>
            </a:r>
            <a:r>
              <a:rPr lang="ru-RU" dirty="0" smtClean="0"/>
              <a:t>каталогах компьютера </a:t>
            </a:r>
            <a:endParaRPr lang="ru-RU" dirty="0" smtClean="0"/>
          </a:p>
          <a:p>
            <a:pPr lvl="1" algn="ctr">
              <a:buNone/>
            </a:pPr>
            <a:r>
              <a:rPr lang="ru-RU" dirty="0" smtClean="0"/>
              <a:t>Это </a:t>
            </a:r>
            <a:r>
              <a:rPr lang="ru-RU" dirty="0"/>
              <a:t>задание </a:t>
            </a:r>
            <a:r>
              <a:rPr lang="ru-RU" dirty="0" smtClean="0"/>
              <a:t>отсутствовало в КИМ-2019</a:t>
            </a:r>
            <a:endParaRPr lang="ru-RU" dirty="0"/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l="8621"/>
          <a:stretch>
            <a:fillRect/>
          </a:stretch>
        </p:blipFill>
        <p:spPr bwMode="auto">
          <a:xfrm>
            <a:off x="395536" y="3861048"/>
            <a:ext cx="8432613" cy="2277727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№12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Определение </a:t>
            </a:r>
            <a:r>
              <a:rPr lang="ru-RU" dirty="0" smtClean="0"/>
              <a:t>с помощью компьютера количества и </a:t>
            </a:r>
            <a:r>
              <a:rPr lang="ru-RU" dirty="0" smtClean="0"/>
              <a:t>информационного </a:t>
            </a:r>
            <a:r>
              <a:rPr lang="ru-RU" dirty="0" smtClean="0"/>
              <a:t>объёма файлов</a:t>
            </a:r>
            <a:r>
              <a:rPr lang="ru-RU" dirty="0" smtClean="0"/>
              <a:t>, </a:t>
            </a:r>
            <a:r>
              <a:rPr lang="ru-RU" dirty="0" smtClean="0"/>
              <a:t>которые отобраны по некоторому условию</a:t>
            </a:r>
          </a:p>
          <a:p>
            <a:pPr lvl="1" algn="ctr">
              <a:buNone/>
            </a:pPr>
            <a:r>
              <a:rPr lang="ru-RU" dirty="0" smtClean="0"/>
              <a:t>Это </a:t>
            </a:r>
            <a:r>
              <a:rPr lang="ru-RU" dirty="0"/>
              <a:t>задание </a:t>
            </a:r>
            <a:r>
              <a:rPr lang="ru-RU" dirty="0" smtClean="0"/>
              <a:t>отсутствовало в КИМ-2019</a:t>
            </a:r>
            <a:endParaRPr lang="ru-RU" dirty="0"/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 l="8783"/>
          <a:stretch>
            <a:fillRect/>
          </a:stretch>
        </p:blipFill>
        <p:spPr bwMode="auto">
          <a:xfrm>
            <a:off x="323528" y="4725144"/>
            <a:ext cx="8525890" cy="1368152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№13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2448272" cy="43251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 smtClean="0"/>
              <a:t>Создание презентации или текстового документа </a:t>
            </a:r>
            <a:r>
              <a:rPr lang="ru-RU" dirty="0" smtClean="0"/>
              <a:t>с помощью </a:t>
            </a:r>
            <a:r>
              <a:rPr lang="ru-RU" dirty="0" smtClean="0"/>
              <a:t>компьютера</a:t>
            </a:r>
          </a:p>
          <a:p>
            <a:pPr marL="0" indent="0">
              <a:buNone/>
            </a:pPr>
            <a:r>
              <a:rPr lang="ru-RU" sz="2600" dirty="0" smtClean="0">
                <a:solidFill>
                  <a:schemeClr val="accent2"/>
                </a:solidFill>
              </a:rPr>
              <a:t>Это </a:t>
            </a:r>
            <a:r>
              <a:rPr lang="ru-RU" sz="2600" dirty="0">
                <a:solidFill>
                  <a:schemeClr val="accent2"/>
                </a:solidFill>
              </a:rPr>
              <a:t>задание </a:t>
            </a:r>
            <a:r>
              <a:rPr lang="ru-RU" sz="2600" dirty="0" smtClean="0">
                <a:solidFill>
                  <a:schemeClr val="accent2"/>
                </a:solidFill>
              </a:rPr>
              <a:t>отсутствовало в КИМ-2019</a:t>
            </a:r>
            <a:endParaRPr lang="ru-RU" sz="2600" dirty="0">
              <a:solidFill>
                <a:schemeClr val="accent2"/>
              </a:solidFill>
            </a:endParaRPr>
          </a:p>
          <a:p>
            <a:pPr indent="0"/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1700808"/>
            <a:ext cx="6086475" cy="474345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Сравнение КИМ-2021 с КИМ-2019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Задания, которые поменяли </a:t>
            </a:r>
            <a:r>
              <a:rPr lang="ru-RU" dirty="0" smtClean="0"/>
              <a:t>нумерацию: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948505808"/>
              </p:ext>
            </p:extLst>
          </p:nvPr>
        </p:nvGraphicFramePr>
        <p:xfrm>
          <a:off x="467544" y="2564904"/>
          <a:ext cx="8229600" cy="347472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2021 и 2020 гг.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2019 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7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3 задание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(стало с кратким ответом)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2 задание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(было с выбором ответа)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 задание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(стало с кратким ответом)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3 задание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(было с выбором ответа)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7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17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8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18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2368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Сравнение КИМ-2021 с КИМ-2019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Задания, которые поменяли </a:t>
            </a:r>
            <a:r>
              <a:rPr lang="ru-RU" dirty="0" smtClean="0"/>
              <a:t>нумерацию: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948505808"/>
              </p:ext>
            </p:extLst>
          </p:nvPr>
        </p:nvGraphicFramePr>
        <p:xfrm>
          <a:off x="467544" y="2564904"/>
          <a:ext cx="8229600" cy="301752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2021 и 2020 гг.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2019 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9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11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10 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13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14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задание</a:t>
                      </a:r>
                    </a:p>
                    <a:p>
                      <a:pPr algn="ctr"/>
                      <a:r>
                        <a:rPr lang="ru-RU" sz="2400" dirty="0" smtClean="0"/>
                        <a:t>(добавили построение диаграммы)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19 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15.1 и 15.2 задания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20.1 и 20.2 задания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2368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Сравнение КИМ-2021 с КИМ-2019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algn="just"/>
            <a:endParaRPr lang="ru-RU" dirty="0" smtClean="0"/>
          </a:p>
          <a:p>
            <a:pPr algn="just"/>
            <a:r>
              <a:rPr lang="ru-RU" dirty="0" smtClean="0"/>
              <a:t>Задания, </a:t>
            </a:r>
            <a:r>
              <a:rPr lang="ru-RU" dirty="0" smtClean="0"/>
              <a:t>которые </a:t>
            </a:r>
            <a:r>
              <a:rPr lang="ru-RU" dirty="0" smtClean="0"/>
              <a:t>объединили в одно: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948505808"/>
              </p:ext>
            </p:extLst>
          </p:nvPr>
        </p:nvGraphicFramePr>
        <p:xfrm>
          <a:off x="467544" y="3501008"/>
          <a:ext cx="8229600" cy="13716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2021 и 2020 гг.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2019 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5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6 и 14 задания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6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8, 9 и 10 задания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2368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Изменения в КИМ ОГЭ-2021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 algn="just">
              <a:buNone/>
            </a:pPr>
            <a:endParaRPr lang="ru-RU" dirty="0" smtClean="0"/>
          </a:p>
          <a:p>
            <a:pPr marL="109728" indent="0" algn="just">
              <a:buNone/>
            </a:pPr>
            <a:endParaRPr lang="ru-RU" dirty="0" smtClean="0"/>
          </a:p>
          <a:p>
            <a:pPr marL="109728" indent="0" algn="just">
              <a:buNone/>
            </a:pPr>
            <a:r>
              <a:rPr lang="ru-RU" dirty="0" smtClean="0"/>
              <a:t>Отсутствуют </a:t>
            </a:r>
            <a:r>
              <a:rPr lang="ru-RU" dirty="0"/>
              <a:t>изменения структуры и содержания КИМ ОГЭ-2021 в сравнении с КИМ ОГЭ-2020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117297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На что обратить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внимание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Время </a:t>
            </a:r>
            <a:endParaRPr lang="ru-RU" dirty="0"/>
          </a:p>
          <a:p>
            <a:r>
              <a:rPr lang="ru-RU" dirty="0"/>
              <a:t>Дополнительное оборудование</a:t>
            </a:r>
          </a:p>
          <a:p>
            <a:r>
              <a:rPr lang="ru-RU" dirty="0" smtClean="0"/>
              <a:t>Первичный </a:t>
            </a:r>
            <a:r>
              <a:rPr lang="ru-RU" dirty="0"/>
              <a:t>балл</a:t>
            </a:r>
          </a:p>
          <a:p>
            <a:r>
              <a:rPr lang="ru-RU" dirty="0" smtClean="0"/>
              <a:t>Содержательные разделы </a:t>
            </a:r>
            <a:r>
              <a:rPr lang="ru-RU" dirty="0"/>
              <a:t>предмета</a:t>
            </a:r>
          </a:p>
          <a:p>
            <a:r>
              <a:rPr lang="ru-RU" dirty="0" smtClean="0"/>
              <a:t>Задания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22581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Время выполнения работы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 algn="ctr">
              <a:buNone/>
            </a:pPr>
            <a:endParaRPr lang="ru-RU" dirty="0" smtClean="0"/>
          </a:p>
          <a:p>
            <a:pPr marL="109728" indent="0" algn="ctr">
              <a:buNone/>
            </a:pPr>
            <a:endParaRPr lang="ru-RU" dirty="0"/>
          </a:p>
          <a:p>
            <a:pPr marL="109728" indent="0" algn="ctr">
              <a:buNone/>
            </a:pPr>
            <a:r>
              <a:rPr lang="ru-RU" dirty="0" smtClean="0"/>
              <a:t>2 </a:t>
            </a:r>
            <a:r>
              <a:rPr lang="ru-RU" dirty="0"/>
              <a:t>часа </a:t>
            </a:r>
            <a:r>
              <a:rPr lang="ru-RU" dirty="0" smtClean="0"/>
              <a:t>30 </a:t>
            </a:r>
            <a:r>
              <a:rPr lang="ru-RU" dirty="0"/>
              <a:t>минут </a:t>
            </a:r>
            <a:r>
              <a:rPr lang="ru-RU" dirty="0" smtClean="0"/>
              <a:t>(150 </a:t>
            </a:r>
            <a:r>
              <a:rPr lang="ru-RU" dirty="0"/>
              <a:t>минут</a:t>
            </a:r>
            <a:r>
              <a:rPr lang="ru-RU" dirty="0" smtClean="0"/>
              <a:t>)</a:t>
            </a:r>
            <a:r>
              <a:rPr lang="ru-RU" dirty="0" smtClean="0">
                <a:solidFill>
                  <a:schemeClr val="accent2"/>
                </a:solidFill>
              </a:rPr>
              <a:t> </a:t>
            </a:r>
          </a:p>
          <a:p>
            <a:pPr marL="109728" indent="0" algn="ctr"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r>
              <a:rPr lang="ru-RU" dirty="0" smtClean="0">
                <a:solidFill>
                  <a:schemeClr val="accent2"/>
                </a:solidFill>
              </a:rPr>
              <a:t>Для учеников с ОВЗ, детей-инвалидов и инвалидов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2"/>
                </a:solidFill>
              </a:rPr>
              <a:t>– </a:t>
            </a:r>
            <a:r>
              <a:rPr lang="ru-RU" dirty="0" smtClean="0"/>
              <a:t>4 часа (240 минут) </a:t>
            </a: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22581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Дополнительное оборудование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 algn="just"/>
            <a:endParaRPr lang="ru-RU" dirty="0" smtClean="0"/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Не предусмотрено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73219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Первичный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балл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 algn="just">
              <a:buNone/>
            </a:pPr>
            <a:endParaRPr lang="ru-RU" dirty="0" smtClean="0"/>
          </a:p>
          <a:p>
            <a:pPr marL="109728" indent="0" algn="just">
              <a:buNone/>
            </a:pPr>
            <a:endParaRPr lang="ru-RU" dirty="0"/>
          </a:p>
          <a:p>
            <a:pPr marL="109728" indent="0" algn="just">
              <a:buNone/>
            </a:pPr>
            <a:endParaRPr lang="ru-RU" dirty="0" smtClean="0"/>
          </a:p>
          <a:p>
            <a:pPr marL="109728" indent="0" algn="ctr">
              <a:buNone/>
            </a:pPr>
            <a:r>
              <a:rPr lang="ru-RU" dirty="0" smtClean="0"/>
              <a:t>Максимальный первичный балл – </a:t>
            </a:r>
            <a:r>
              <a:rPr lang="ru-RU" dirty="0" smtClean="0"/>
              <a:t>19</a:t>
            </a:r>
            <a:endParaRPr lang="ru-RU" dirty="0" smtClean="0"/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73219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Содержательные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разделы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1433535"/>
              </p:ext>
            </p:extLst>
          </p:nvPr>
        </p:nvGraphicFramePr>
        <p:xfrm>
          <a:off x="468311" y="1943100"/>
          <a:ext cx="8136136" cy="42976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6047905"/>
                <a:gridCol w="208823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Разделы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Представление и передача информации</a:t>
                      </a:r>
                      <a:endParaRPr lang="ru-RU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Обработка информации</a:t>
                      </a:r>
                      <a:endParaRPr lang="ru-RU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Основные устройства ИКТ</a:t>
                      </a:r>
                      <a:endParaRPr lang="ru-RU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Проектирование и моделирование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Математические инструменты, электронные таблицы</a:t>
                      </a:r>
                      <a:endParaRPr lang="ru-RU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Организация информационной среды, поиск информации</a:t>
                      </a:r>
                      <a:endParaRPr lang="ru-RU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marL="109728" indent="0">
              <a:buNone/>
            </a:pPr>
            <a:endParaRPr lang="ru-RU" dirty="0" smtClean="0"/>
          </a:p>
          <a:p>
            <a:pPr marL="109728" indent="0">
              <a:buNone/>
            </a:pPr>
            <a:r>
              <a:rPr lang="ru-RU" dirty="0" smtClean="0"/>
              <a:t>Экзаменационная </a:t>
            </a:r>
            <a:r>
              <a:rPr lang="ru-RU" dirty="0" smtClean="0"/>
              <a:t>работа содержит </a:t>
            </a:r>
            <a:r>
              <a:rPr lang="ru-RU" dirty="0" smtClean="0">
                <a:solidFill>
                  <a:schemeClr val="accent2"/>
                </a:solidFill>
              </a:rPr>
              <a:t>15</a:t>
            </a:r>
            <a:r>
              <a:rPr lang="ru-RU" dirty="0" smtClean="0"/>
              <a:t> </a:t>
            </a:r>
            <a:r>
              <a:rPr lang="ru-RU" dirty="0" smtClean="0"/>
              <a:t>заданий</a:t>
            </a:r>
          </a:p>
          <a:p>
            <a:pPr marL="109728" indent="0">
              <a:buNone/>
            </a:pPr>
            <a:endParaRPr lang="ru-RU" dirty="0" smtClean="0"/>
          </a:p>
          <a:p>
            <a:pPr marL="109728" indent="0">
              <a:buNone/>
            </a:pPr>
            <a:endParaRPr lang="ru-RU" dirty="0" smtClean="0"/>
          </a:p>
          <a:p>
            <a:r>
              <a:rPr lang="ru-RU" dirty="0" smtClean="0"/>
              <a:t>№ </a:t>
            </a:r>
            <a:r>
              <a:rPr lang="ru-RU" dirty="0" smtClean="0"/>
              <a:t>1-10 </a:t>
            </a:r>
            <a:r>
              <a:rPr lang="ru-RU" dirty="0" smtClean="0"/>
              <a:t>– </a:t>
            </a:r>
            <a:r>
              <a:rPr lang="ru-RU" dirty="0" smtClean="0"/>
              <a:t>Часть 1. Задания </a:t>
            </a:r>
            <a:r>
              <a:rPr lang="ru-RU" dirty="0" smtClean="0"/>
              <a:t>с кратким </a:t>
            </a:r>
            <a:r>
              <a:rPr lang="ru-RU" dirty="0" smtClean="0"/>
              <a:t>ответом в виде числа </a:t>
            </a:r>
            <a:r>
              <a:rPr lang="ru-RU" dirty="0" smtClean="0"/>
              <a:t>или строки символов</a:t>
            </a:r>
            <a:endParaRPr lang="ru-RU" dirty="0" smtClean="0"/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</a:t>
            </a:r>
            <a:r>
              <a:rPr lang="ru-RU" sz="2800" dirty="0" smtClean="0"/>
              <a:t>10</a:t>
            </a:r>
            <a:endParaRPr lang="ru-RU" sz="2800" dirty="0" smtClean="0"/>
          </a:p>
          <a:p>
            <a:pPr marL="109728" indent="0">
              <a:buNone/>
            </a:pPr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/>
              <a:t>№ </a:t>
            </a:r>
            <a:r>
              <a:rPr lang="ru-RU" dirty="0" smtClean="0"/>
              <a:t>11, 12 </a:t>
            </a:r>
            <a:r>
              <a:rPr lang="ru-RU" dirty="0" smtClean="0"/>
              <a:t>– Часть 2. Задания с кратким ответом в виде числа или строки символов. Для выполнения необходим компьютер</a:t>
            </a:r>
          </a:p>
          <a:p>
            <a:pPr lvl="1">
              <a:buNone/>
            </a:pPr>
            <a:r>
              <a:rPr lang="ru-RU" sz="2800" dirty="0" smtClean="0"/>
              <a:t>Максимальное количество баллов – </a:t>
            </a:r>
            <a:r>
              <a:rPr lang="ru-RU" sz="2800" dirty="0" smtClean="0"/>
              <a:t>2</a:t>
            </a:r>
            <a:endParaRPr lang="ru-RU" sz="2800" dirty="0" smtClean="0"/>
          </a:p>
          <a:p>
            <a:pPr lvl="1">
              <a:buNone/>
            </a:pPr>
            <a:endParaRPr lang="ru-RU" sz="2800" dirty="0"/>
          </a:p>
          <a:p>
            <a:pPr>
              <a:buNone/>
            </a:pPr>
            <a:r>
              <a:rPr lang="ru-RU" dirty="0" smtClean="0"/>
              <a:t>№ </a:t>
            </a:r>
            <a:r>
              <a:rPr lang="ru-RU" dirty="0" smtClean="0"/>
              <a:t>13-15 </a:t>
            </a:r>
            <a:r>
              <a:rPr lang="ru-RU" dirty="0" smtClean="0"/>
              <a:t>– Часть 2. Задания </a:t>
            </a:r>
            <a:r>
              <a:rPr lang="ru-RU" dirty="0" smtClean="0"/>
              <a:t>с развёрнутым ответом </a:t>
            </a:r>
            <a:r>
              <a:rPr lang="ru-RU" dirty="0" smtClean="0"/>
              <a:t>в виде </a:t>
            </a:r>
            <a:r>
              <a:rPr lang="ru-RU" dirty="0" smtClean="0"/>
              <a:t>файла. Для </a:t>
            </a:r>
            <a:r>
              <a:rPr lang="ru-RU" dirty="0" smtClean="0"/>
              <a:t>выполнения </a:t>
            </a:r>
            <a:r>
              <a:rPr lang="ru-RU" dirty="0" smtClean="0"/>
              <a:t>необходим </a:t>
            </a:r>
            <a:r>
              <a:rPr lang="ru-RU" dirty="0" smtClean="0"/>
              <a:t>компьютер</a:t>
            </a:r>
          </a:p>
          <a:p>
            <a:pPr lvl="1">
              <a:buNone/>
            </a:pPr>
            <a:r>
              <a:rPr lang="ru-RU" sz="2800" dirty="0" smtClean="0"/>
              <a:t>Максимальное количество баллов – </a:t>
            </a:r>
            <a:r>
              <a:rPr lang="ru-RU" sz="2800" dirty="0" smtClean="0"/>
              <a:t>7</a:t>
            </a:r>
            <a:endParaRPr lang="ru-RU" sz="2800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Другая 12">
      <a:dk1>
        <a:sysClr val="windowText" lastClr="000000"/>
      </a:dk1>
      <a:lt1>
        <a:sysClr val="window" lastClr="FFFFFF"/>
      </a:lt1>
      <a:dk2>
        <a:srgbClr val="FFDEA4"/>
      </a:dk2>
      <a:lt2>
        <a:srgbClr val="DFE6D0"/>
      </a:lt2>
      <a:accent1>
        <a:srgbClr val="759AA5"/>
      </a:accent1>
      <a:accent2>
        <a:srgbClr val="740000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548</TotalTime>
  <Words>383</Words>
  <Application>Microsoft Office PowerPoint</Application>
  <PresentationFormat>Экран (4:3)</PresentationFormat>
  <Paragraphs>116</Paragraphs>
  <Slides>15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Городская</vt:lpstr>
      <vt:lpstr>ОГЭ-2021  по информатике</vt:lpstr>
      <vt:lpstr>Изменения в КИМ ОГЭ-2021</vt:lpstr>
      <vt:lpstr>На что обратить внимание</vt:lpstr>
      <vt:lpstr>Время выполнения работы </vt:lpstr>
      <vt:lpstr>Дополнительное оборудование</vt:lpstr>
      <vt:lpstr>Первичный балл</vt:lpstr>
      <vt:lpstr>Содержательные разделы</vt:lpstr>
      <vt:lpstr>Задания</vt:lpstr>
      <vt:lpstr>Задания</vt:lpstr>
      <vt:lpstr>Задание №11</vt:lpstr>
      <vt:lpstr>Задание №12</vt:lpstr>
      <vt:lpstr>Задание №13</vt:lpstr>
      <vt:lpstr>Сравнение КИМ-2021 с КИМ-2019</vt:lpstr>
      <vt:lpstr>Сравнение КИМ-2021 с КИМ-2019</vt:lpstr>
      <vt:lpstr>Сравнение КИМ-2021 с КИМ-2019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ОГЭ-2021  по русскому языку</dc:title>
  <dc:creator>Sony</dc:creator>
  <cp:lastModifiedBy>Кужель</cp:lastModifiedBy>
  <cp:revision>81</cp:revision>
  <dcterms:created xsi:type="dcterms:W3CDTF">2020-08-31T10:23:09Z</dcterms:created>
  <dcterms:modified xsi:type="dcterms:W3CDTF">2020-09-01T13:51:32Z</dcterms:modified>
</cp:coreProperties>
</file>