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72" r:id="rId6"/>
    <p:sldId id="273" r:id="rId7"/>
    <p:sldId id="260" r:id="rId8"/>
    <p:sldId id="262" r:id="rId9"/>
    <p:sldId id="276" r:id="rId10"/>
    <p:sldId id="267" r:id="rId11"/>
    <p:sldId id="279" r:id="rId12"/>
    <p:sldId id="265" r:id="rId13"/>
    <p:sldId id="275" r:id="rId14"/>
    <p:sldId id="278" r:id="rId15"/>
    <p:sldId id="27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omanova" initials="r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81" autoAdjust="0"/>
    <p:restoredTop sz="94729" autoAdjust="0"/>
  </p:normalViewPr>
  <p:slideViewPr>
    <p:cSldViewPr>
      <p:cViewPr>
        <p:scale>
          <a:sx n="56" d="100"/>
          <a:sy n="56" d="100"/>
        </p:scale>
        <p:origin x="-96" y="-7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CABE97-5705-4F21-A1D4-3FCFE4CFE936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EBC866-641B-49AF-9177-622A2DF6A4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375515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027010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354617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643814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301359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301359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301359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132856"/>
            <a:ext cx="8458200" cy="1470025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chemeClr val="accent2"/>
                </a:solidFill>
              </a:rPr>
              <a:t>ОГЭ-2021 </a:t>
            </a:r>
            <a:br>
              <a:rPr lang="ru-RU" sz="6000" dirty="0" smtClean="0">
                <a:solidFill>
                  <a:schemeClr val="accent2"/>
                </a:solidFill>
              </a:rPr>
            </a:br>
            <a:r>
              <a:rPr lang="ru-RU" sz="6000" dirty="0" smtClean="0">
                <a:solidFill>
                  <a:schemeClr val="accent2"/>
                </a:solidFill>
              </a:rPr>
              <a:t>по географии</a:t>
            </a:r>
            <a:endParaRPr lang="ru-RU" sz="6000" dirty="0">
              <a:solidFill>
                <a:schemeClr val="accent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2"/>
                </a:solidFill>
              </a:rPr>
              <a:t>Задания и </a:t>
            </a:r>
            <a:r>
              <a:rPr lang="ru-RU" sz="3200" dirty="0">
                <a:solidFill>
                  <a:schemeClr val="accent2"/>
                </a:solidFill>
              </a:rPr>
              <a:t>требования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4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5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="" xmlns:p14="http://schemas.microsoft.com/office/powerpoint/2010/main" val="1696966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№2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/>
          <a:lstStyle/>
          <a:p>
            <a:pPr marL="109728" indent="0">
              <a:buNone/>
            </a:pPr>
            <a:endParaRPr lang="ru-RU" dirty="0" smtClean="0"/>
          </a:p>
          <a:p>
            <a:pPr marL="109728" indent="0" algn="ctr">
              <a:buNone/>
            </a:pPr>
            <a:r>
              <a:rPr lang="ru-RU" dirty="0" smtClean="0"/>
              <a:t>Это </a:t>
            </a:r>
            <a:r>
              <a:rPr lang="ru-RU" dirty="0"/>
              <a:t>задание </a:t>
            </a:r>
            <a:r>
              <a:rPr lang="ru-RU" dirty="0" smtClean="0"/>
              <a:t>изменило форму в сравнении с КИМ-2019</a:t>
            </a:r>
            <a:endParaRPr lang="ru-RU" dirty="0"/>
          </a:p>
          <a:p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 l="9150" t="5263"/>
          <a:stretch>
            <a:fillRect/>
          </a:stretch>
        </p:blipFill>
        <p:spPr bwMode="auto">
          <a:xfrm>
            <a:off x="467544" y="4149080"/>
            <a:ext cx="8341225" cy="1512168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21398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Задания №14, 21, 24 и 26 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требуют два ответа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/>
          <a:lstStyle/>
          <a:p>
            <a:pPr marL="109728" indent="0" algn="ctr"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2204864"/>
            <a:ext cx="6552727" cy="2455818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53724" y="4221088"/>
            <a:ext cx="6481793" cy="2310001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21398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Задания №27-29 выполняют по одному тексту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568" y="2041924"/>
            <a:ext cx="3402312" cy="4325112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dirty="0" smtClean="0"/>
              <a:t>Соответствующие задания в </a:t>
            </a:r>
          </a:p>
          <a:p>
            <a:pPr marL="109728" indent="0">
              <a:buNone/>
            </a:pPr>
            <a:r>
              <a:rPr lang="ru-RU" dirty="0" smtClean="0"/>
              <a:t>КИМ-2019 </a:t>
            </a:r>
          </a:p>
          <a:p>
            <a:pPr marL="109728" indent="0">
              <a:buNone/>
            </a:pPr>
            <a:r>
              <a:rPr lang="ru-RU" dirty="0" smtClean="0"/>
              <a:t>№15, 22 и 23 выполняли по разным текстам</a:t>
            </a:r>
          </a:p>
          <a:p>
            <a:pPr marL="109728" indent="0">
              <a:buNone/>
            </a:pP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7864" y="2060848"/>
            <a:ext cx="5448697" cy="4513062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Сравнение КИМ-2021 с КИМ-2019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pPr algn="just"/>
            <a:r>
              <a:rPr lang="ru-RU" dirty="0" smtClean="0"/>
              <a:t>Задания, которые поменяли </a:t>
            </a:r>
            <a:r>
              <a:rPr lang="ru-RU" dirty="0" smtClean="0"/>
              <a:t>нумерацию: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graphicFrame>
        <p:nvGraphicFramePr>
          <p:cNvPr id="8" name="Объект 6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948505808"/>
              </p:ext>
            </p:extLst>
          </p:nvPr>
        </p:nvGraphicFramePr>
        <p:xfrm>
          <a:off x="467544" y="2564904"/>
          <a:ext cx="8229600" cy="356616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2021 и 2020 гг.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2019 г.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5</a:t>
                      </a:r>
                      <a:r>
                        <a:rPr lang="ru-RU" sz="2400" baseline="0" dirty="0" smtClean="0"/>
                        <a:t> и </a:t>
                      </a:r>
                      <a:r>
                        <a:rPr lang="ru-RU" sz="2400" dirty="0" smtClean="0"/>
                        <a:t>6 задания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10 и 11 задания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7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14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8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26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9-12 задания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18-21 задания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13 задание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16 задание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14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dirty="0" smtClean="0"/>
                        <a:t>задание</a:t>
                      </a:r>
                    </a:p>
                    <a:p>
                      <a:pPr algn="ctr"/>
                      <a:r>
                        <a:rPr lang="ru-RU" sz="2400" dirty="0" smtClean="0"/>
                        <a:t>(теперь 2 ответа)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4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dirty="0" smtClean="0"/>
                        <a:t>задание</a:t>
                      </a:r>
                    </a:p>
                    <a:p>
                      <a:pPr algn="ctr"/>
                      <a:r>
                        <a:rPr lang="ru-RU" sz="2400" dirty="0" smtClean="0"/>
                        <a:t>(был 1 ответ)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02368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Сравнение КИМ-2021 с КИМ-2019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pPr algn="just"/>
            <a:r>
              <a:rPr lang="ru-RU" dirty="0" smtClean="0"/>
              <a:t>Задания, которые поменяли </a:t>
            </a:r>
            <a:r>
              <a:rPr lang="ru-RU" dirty="0" smtClean="0"/>
              <a:t>нумерацию: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graphicFrame>
        <p:nvGraphicFramePr>
          <p:cNvPr id="8" name="Объект 6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948505808"/>
              </p:ext>
            </p:extLst>
          </p:nvPr>
        </p:nvGraphicFramePr>
        <p:xfrm>
          <a:off x="467544" y="2564904"/>
          <a:ext cx="8229600" cy="356616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2021 и 2020 гг.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2019 г.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16</a:t>
                      </a:r>
                      <a:r>
                        <a:rPr lang="ru-RU" sz="2400" baseline="0" dirty="0" smtClean="0"/>
                        <a:t> и 17</a:t>
                      </a:r>
                      <a:r>
                        <a:rPr lang="ru-RU" sz="2400" dirty="0" smtClean="0"/>
                        <a:t> задания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28</a:t>
                      </a:r>
                      <a:r>
                        <a:rPr lang="ru-RU" sz="2400" baseline="0" dirty="0" smtClean="0"/>
                        <a:t> и 29</a:t>
                      </a:r>
                      <a:r>
                        <a:rPr lang="ru-RU" sz="2400" dirty="0" smtClean="0"/>
                        <a:t> задания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18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27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19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24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25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13 задание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16 задание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aseline="0" dirty="0" smtClean="0"/>
                        <a:t>21 </a:t>
                      </a:r>
                      <a:r>
                        <a:rPr lang="ru-RU" sz="2400" dirty="0" smtClean="0"/>
                        <a:t>задание</a:t>
                      </a:r>
                    </a:p>
                    <a:p>
                      <a:pPr algn="ctr"/>
                      <a:r>
                        <a:rPr lang="ru-RU" sz="2400" dirty="0" smtClean="0"/>
                        <a:t>(теперь 2 ответа)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aseline="0" dirty="0" smtClean="0"/>
                        <a:t>13 </a:t>
                      </a:r>
                      <a:r>
                        <a:rPr lang="ru-RU" sz="2400" dirty="0" smtClean="0"/>
                        <a:t>задание</a:t>
                      </a:r>
                    </a:p>
                    <a:p>
                      <a:pPr algn="ctr"/>
                      <a:r>
                        <a:rPr lang="ru-RU" sz="2400" dirty="0" smtClean="0"/>
                        <a:t>(был 1 ответ)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02368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Сравнение КИМ-2021 с КИМ-2019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pPr algn="just"/>
            <a:r>
              <a:rPr lang="ru-RU" dirty="0" smtClean="0"/>
              <a:t>Задания, которые поменяли нумерацию: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graphicFrame>
        <p:nvGraphicFramePr>
          <p:cNvPr id="8" name="Объект 6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948505808"/>
              </p:ext>
            </p:extLst>
          </p:nvPr>
        </p:nvGraphicFramePr>
        <p:xfrm>
          <a:off x="467544" y="2564904"/>
          <a:ext cx="8229600" cy="347472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2021 и 2020 гг.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2019 г.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aseline="0" dirty="0" smtClean="0"/>
                        <a:t>22 и 23</a:t>
                      </a:r>
                      <a:r>
                        <a:rPr lang="ru-RU" sz="2400" dirty="0" smtClean="0"/>
                        <a:t> задания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8 и 9 задания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aseline="0" dirty="0" smtClean="0"/>
                        <a:t>24 </a:t>
                      </a:r>
                      <a:r>
                        <a:rPr lang="ru-RU" sz="2400" dirty="0" smtClean="0"/>
                        <a:t>задание</a:t>
                      </a:r>
                    </a:p>
                    <a:p>
                      <a:pPr algn="ctr"/>
                      <a:r>
                        <a:rPr lang="ru-RU" sz="2400" dirty="0" smtClean="0"/>
                        <a:t>(теперь 2 ответа)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aseline="0" dirty="0" smtClean="0"/>
                        <a:t>7 </a:t>
                      </a:r>
                      <a:r>
                        <a:rPr lang="ru-RU" sz="2400" dirty="0" smtClean="0"/>
                        <a:t>задание</a:t>
                      </a:r>
                    </a:p>
                    <a:p>
                      <a:pPr algn="ctr"/>
                      <a:r>
                        <a:rPr lang="ru-RU" sz="2400" dirty="0" smtClean="0"/>
                        <a:t>(был 1 ответ)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25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17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aseline="0" dirty="0" smtClean="0"/>
                        <a:t>26 </a:t>
                      </a:r>
                      <a:r>
                        <a:rPr lang="ru-RU" sz="2400" dirty="0" smtClean="0"/>
                        <a:t>задание</a:t>
                      </a:r>
                    </a:p>
                    <a:p>
                      <a:pPr algn="ctr"/>
                      <a:r>
                        <a:rPr lang="ru-RU" sz="2400" dirty="0" smtClean="0"/>
                        <a:t>(теперь 2 ответа)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aseline="0" dirty="0" smtClean="0"/>
                        <a:t>5 </a:t>
                      </a:r>
                      <a:r>
                        <a:rPr lang="ru-RU" sz="2400" dirty="0" smtClean="0"/>
                        <a:t>задание</a:t>
                      </a:r>
                    </a:p>
                    <a:p>
                      <a:pPr algn="ctr"/>
                      <a:r>
                        <a:rPr lang="ru-RU" sz="2400" dirty="0" smtClean="0"/>
                        <a:t>(был 1 ответ)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27,</a:t>
                      </a:r>
                      <a:r>
                        <a:rPr lang="ru-RU" sz="2400" baseline="0" dirty="0" smtClean="0"/>
                        <a:t> 28 и </a:t>
                      </a:r>
                      <a:r>
                        <a:rPr lang="ru-RU" sz="2400" dirty="0" smtClean="0"/>
                        <a:t>29 задания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15, 22 и 23 задания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02368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Изменения в КИМ ОГЭ-2021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/>
          <a:lstStyle/>
          <a:p>
            <a:pPr marL="109728" indent="0" algn="just">
              <a:buNone/>
            </a:pPr>
            <a:endParaRPr lang="ru-RU" dirty="0" smtClean="0"/>
          </a:p>
          <a:p>
            <a:pPr marL="109728" indent="0" algn="just">
              <a:buNone/>
            </a:pPr>
            <a:endParaRPr lang="ru-RU" dirty="0" smtClean="0"/>
          </a:p>
          <a:p>
            <a:pPr marL="109728" indent="0" algn="just">
              <a:buNone/>
            </a:pPr>
            <a:r>
              <a:rPr lang="ru-RU" dirty="0" smtClean="0"/>
              <a:t>Отсутствуют </a:t>
            </a:r>
            <a:r>
              <a:rPr lang="ru-RU" dirty="0"/>
              <a:t>изменения структуры и содержания КИМ ОГЭ-2021 в сравнении с КИМ ОГЭ-2020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="" xmlns:p14="http://schemas.microsoft.com/office/powerpoint/2010/main" val="117297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На что обратить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внимание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Время </a:t>
            </a:r>
            <a:endParaRPr lang="ru-RU" dirty="0"/>
          </a:p>
          <a:p>
            <a:r>
              <a:rPr lang="ru-RU" dirty="0"/>
              <a:t>Дополнительное оборудование</a:t>
            </a:r>
          </a:p>
          <a:p>
            <a:r>
              <a:rPr lang="ru-RU" dirty="0" smtClean="0"/>
              <a:t>Первичный </a:t>
            </a:r>
            <a:r>
              <a:rPr lang="ru-RU" dirty="0"/>
              <a:t>балл</a:t>
            </a:r>
          </a:p>
          <a:p>
            <a:r>
              <a:rPr lang="ru-RU" dirty="0" smtClean="0"/>
              <a:t>Содержательные разделы </a:t>
            </a:r>
            <a:r>
              <a:rPr lang="ru-RU" dirty="0"/>
              <a:t>предмета</a:t>
            </a:r>
          </a:p>
          <a:p>
            <a:r>
              <a:rPr lang="ru-RU" dirty="0" smtClean="0"/>
              <a:t>Задания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="" xmlns:p14="http://schemas.microsoft.com/office/powerpoint/2010/main" val="225819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Время выполнения работы 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/>
          <a:lstStyle/>
          <a:p>
            <a:pPr marL="109728" indent="0" algn="ctr">
              <a:buNone/>
            </a:pPr>
            <a:endParaRPr lang="ru-RU" dirty="0" smtClean="0"/>
          </a:p>
          <a:p>
            <a:pPr marL="109728" indent="0" algn="ctr">
              <a:buNone/>
            </a:pPr>
            <a:endParaRPr lang="ru-RU" dirty="0"/>
          </a:p>
          <a:p>
            <a:pPr marL="109728" indent="0" algn="ctr">
              <a:buNone/>
            </a:pPr>
            <a:r>
              <a:rPr lang="ru-RU" dirty="0" smtClean="0"/>
              <a:t>2 </a:t>
            </a:r>
            <a:r>
              <a:rPr lang="ru-RU" dirty="0"/>
              <a:t>часа </a:t>
            </a:r>
            <a:r>
              <a:rPr lang="ru-RU" dirty="0" smtClean="0"/>
              <a:t>30 </a:t>
            </a:r>
            <a:r>
              <a:rPr lang="ru-RU" dirty="0"/>
              <a:t>минут </a:t>
            </a:r>
            <a:r>
              <a:rPr lang="ru-RU" dirty="0" smtClean="0"/>
              <a:t>(150 </a:t>
            </a:r>
            <a:r>
              <a:rPr lang="ru-RU" dirty="0"/>
              <a:t>минут</a:t>
            </a:r>
            <a:r>
              <a:rPr lang="ru-RU" dirty="0" smtClean="0"/>
              <a:t>)</a:t>
            </a:r>
            <a:r>
              <a:rPr lang="ru-RU" dirty="0" smtClean="0">
                <a:solidFill>
                  <a:schemeClr val="accent2"/>
                </a:solidFill>
              </a:rPr>
              <a:t> </a:t>
            </a:r>
          </a:p>
          <a:p>
            <a:pPr marL="109728" indent="0" algn="ctr">
              <a:buNone/>
            </a:pPr>
            <a:endParaRPr lang="ru-RU" dirty="0" smtClean="0">
              <a:solidFill>
                <a:schemeClr val="accent2"/>
              </a:solidFill>
            </a:endParaRPr>
          </a:p>
          <a:p>
            <a:pPr marL="109728" indent="0" algn="ctr">
              <a:buNone/>
            </a:pPr>
            <a:endParaRPr lang="ru-RU" dirty="0" smtClean="0">
              <a:solidFill>
                <a:schemeClr val="accent2"/>
              </a:solidFill>
            </a:endParaRPr>
          </a:p>
          <a:p>
            <a:pPr marL="109728" indent="0" algn="ctr">
              <a:buNone/>
            </a:pPr>
            <a:r>
              <a:rPr lang="ru-RU" dirty="0" smtClean="0">
                <a:solidFill>
                  <a:schemeClr val="accent2"/>
                </a:solidFill>
              </a:rPr>
              <a:t>Для учеников с ОВЗ, детей-инвалидов и инвалидов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accent2"/>
                </a:solidFill>
              </a:rPr>
              <a:t>– </a:t>
            </a:r>
            <a:r>
              <a:rPr lang="ru-RU" dirty="0" smtClean="0"/>
              <a:t>4 часа (240 минут) </a:t>
            </a:r>
            <a:endParaRPr lang="ru-RU" dirty="0" smtClean="0">
              <a:solidFill>
                <a:schemeClr val="accent2"/>
              </a:solidFill>
            </a:endParaRPr>
          </a:p>
          <a:p>
            <a:pPr marL="109728" indent="0" algn="ctr">
              <a:buNone/>
            </a:pPr>
            <a:endParaRPr lang="ru-RU" dirty="0"/>
          </a:p>
          <a:p>
            <a:pPr marL="109728" indent="0">
              <a:buNone/>
            </a:pP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="" xmlns:p14="http://schemas.microsoft.com/office/powerpoint/2010/main" val="225819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Дополнительное оборудование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rmAutofit/>
          </a:bodyPr>
          <a:lstStyle/>
          <a:p>
            <a:pPr algn="just"/>
            <a:endParaRPr lang="ru-RU" dirty="0" smtClean="0"/>
          </a:p>
          <a:p>
            <a:pPr algn="just"/>
            <a:r>
              <a:rPr lang="ru-RU" dirty="0" smtClean="0"/>
              <a:t>Линейка</a:t>
            </a:r>
          </a:p>
          <a:p>
            <a:pPr marL="411480" lvl="1" indent="0" algn="just">
              <a:buNone/>
            </a:pPr>
            <a:r>
              <a:rPr lang="ru-RU" dirty="0" smtClean="0"/>
              <a:t>Для измерения расстояний по топографической карте</a:t>
            </a:r>
          </a:p>
          <a:p>
            <a:pPr marL="411480" lvl="1" indent="0" algn="just">
              <a:buNone/>
            </a:pPr>
            <a:endParaRPr lang="ru-RU" dirty="0" smtClean="0"/>
          </a:p>
          <a:p>
            <a:pPr marL="109728" indent="0"/>
            <a:r>
              <a:rPr lang="ru-RU" dirty="0" smtClean="0"/>
              <a:t>Непрограммируемый калькулятор</a:t>
            </a:r>
          </a:p>
          <a:p>
            <a:pPr marL="109728" indent="0"/>
            <a:endParaRPr lang="ru-RU" dirty="0" smtClean="0"/>
          </a:p>
          <a:p>
            <a:pPr marL="109728" indent="0"/>
            <a:r>
              <a:rPr lang="ru-RU" dirty="0" smtClean="0"/>
              <a:t>Географические атласы для 7 -9 классов</a:t>
            </a:r>
          </a:p>
          <a:p>
            <a:pPr marL="402336" lvl="1" indent="0">
              <a:buNone/>
            </a:pPr>
            <a:r>
              <a:rPr lang="ru-RU" dirty="0" smtClean="0"/>
              <a:t>Для решения практических заданий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="" xmlns:p14="http://schemas.microsoft.com/office/powerpoint/2010/main" val="732199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Первичный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балл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/>
          <a:lstStyle/>
          <a:p>
            <a:pPr marL="109728" indent="0" algn="just">
              <a:buNone/>
            </a:pPr>
            <a:endParaRPr lang="ru-RU" dirty="0" smtClean="0"/>
          </a:p>
          <a:p>
            <a:pPr marL="109728" indent="0" algn="just">
              <a:buNone/>
            </a:pPr>
            <a:endParaRPr lang="ru-RU" dirty="0"/>
          </a:p>
          <a:p>
            <a:pPr marL="109728" indent="0" algn="just">
              <a:buNone/>
            </a:pPr>
            <a:endParaRPr lang="ru-RU" dirty="0" smtClean="0"/>
          </a:p>
          <a:p>
            <a:pPr marL="109728" indent="0" algn="ctr">
              <a:buNone/>
            </a:pPr>
            <a:r>
              <a:rPr lang="ru-RU" dirty="0" smtClean="0"/>
              <a:t>Максимальный первичный балл – 31</a:t>
            </a:r>
          </a:p>
          <a:p>
            <a:pPr marL="109728" indent="0">
              <a:buNone/>
            </a:pPr>
            <a:endParaRPr lang="ru-RU" dirty="0"/>
          </a:p>
          <a:p>
            <a:pPr marL="109728" indent="0">
              <a:buNone/>
            </a:pP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="" xmlns:p14="http://schemas.microsoft.com/office/powerpoint/2010/main" val="732199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Содержательные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разделы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71433535"/>
              </p:ext>
            </p:extLst>
          </p:nvPr>
        </p:nvGraphicFramePr>
        <p:xfrm>
          <a:off x="468311" y="1943100"/>
          <a:ext cx="8136136" cy="347472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6047905"/>
                <a:gridCol w="2088231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Разделы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Кол-во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заданий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Источники географической информации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Природа Земли и человек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Материки, океаны, народы и страны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Природопользование и геоэкология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География России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="" xmlns:p14="http://schemas.microsoft.com/office/powerpoint/2010/main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pPr marL="109728" indent="0">
              <a:buNone/>
            </a:pPr>
            <a:r>
              <a:rPr lang="ru-RU" dirty="0" smtClean="0"/>
              <a:t>Экзаменационная работа содержит </a:t>
            </a:r>
            <a:r>
              <a:rPr lang="ru-RU" dirty="0" smtClean="0">
                <a:solidFill>
                  <a:schemeClr val="accent2"/>
                </a:solidFill>
              </a:rPr>
              <a:t>30</a:t>
            </a:r>
            <a:r>
              <a:rPr lang="ru-RU" dirty="0" smtClean="0"/>
              <a:t> заданий</a:t>
            </a:r>
          </a:p>
          <a:p>
            <a:pPr marL="109728" indent="0">
              <a:buNone/>
            </a:pPr>
            <a:endParaRPr lang="ru-RU" dirty="0" smtClean="0"/>
          </a:p>
          <a:p>
            <a:pPr marL="109728" indent="0">
              <a:buNone/>
            </a:pPr>
            <a:r>
              <a:rPr lang="ru-RU" dirty="0" smtClean="0"/>
              <a:t>№ 1, 4-6, 11, 16-18 – Тестовые задания</a:t>
            </a:r>
          </a:p>
          <a:p>
            <a:pPr marL="402336" lvl="1" indent="0">
              <a:buNone/>
            </a:pPr>
            <a:r>
              <a:rPr lang="ru-RU" sz="2800" dirty="0" smtClean="0"/>
              <a:t>Максимальное количество баллов – 8</a:t>
            </a:r>
          </a:p>
          <a:p>
            <a:pPr marL="109728" indent="0"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№ 2, 7, 10, 27, 30 – Задания с ответом в виде слова или словосочетания</a:t>
            </a:r>
          </a:p>
          <a:p>
            <a:pPr lvl="1">
              <a:buNone/>
            </a:pPr>
            <a:r>
              <a:rPr lang="ru-RU" sz="2800" dirty="0"/>
              <a:t>Максимальное количество </a:t>
            </a:r>
            <a:r>
              <a:rPr lang="ru-RU" sz="2800" dirty="0" smtClean="0"/>
              <a:t>баллов – 5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="" xmlns:p14="http://schemas.microsoft.com/office/powerpoint/2010/main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pPr lvl="1"/>
            <a:endParaRPr lang="ru-RU" sz="2800" dirty="0"/>
          </a:p>
          <a:p>
            <a:pPr>
              <a:buNone/>
            </a:pPr>
            <a:r>
              <a:rPr lang="ru-RU" dirty="0" smtClean="0"/>
              <a:t>№ 3, 8, 9, 13-15, 19-26 – Задания </a:t>
            </a:r>
            <a:r>
              <a:rPr lang="ru-RU" dirty="0"/>
              <a:t>с </a:t>
            </a:r>
            <a:r>
              <a:rPr lang="ru-RU" dirty="0" smtClean="0"/>
              <a:t>ответом в виде числа или последовательности цифр</a:t>
            </a:r>
          </a:p>
          <a:p>
            <a:pPr lvl="1">
              <a:buNone/>
            </a:pPr>
            <a:r>
              <a:rPr lang="ru-RU" sz="2800" dirty="0" smtClean="0"/>
              <a:t>Максимальное количество баллов – 14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№ 12, 28, 29 – Задания с развёрнутым ответом</a:t>
            </a:r>
          </a:p>
          <a:p>
            <a:pPr lvl="1">
              <a:buNone/>
            </a:pPr>
            <a:r>
              <a:rPr lang="ru-RU" sz="2800" dirty="0" smtClean="0"/>
              <a:t>Максимальное количество баллов – 4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="" xmlns:p14="http://schemas.microsoft.com/office/powerpoint/2010/main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Другая 12">
      <a:dk1>
        <a:sysClr val="windowText" lastClr="000000"/>
      </a:dk1>
      <a:lt1>
        <a:sysClr val="window" lastClr="FFFFFF"/>
      </a:lt1>
      <a:dk2>
        <a:srgbClr val="FFDEA4"/>
      </a:dk2>
      <a:lt2>
        <a:srgbClr val="DFE6D0"/>
      </a:lt2>
      <a:accent1>
        <a:srgbClr val="759AA5"/>
      </a:accent1>
      <a:accent2>
        <a:srgbClr val="740000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415</TotalTime>
  <Words>436</Words>
  <Application>Microsoft Office PowerPoint</Application>
  <PresentationFormat>Экран (4:3)</PresentationFormat>
  <Paragraphs>133</Paragraphs>
  <Slides>15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Городская</vt:lpstr>
      <vt:lpstr>ОГЭ-2021  по географии</vt:lpstr>
      <vt:lpstr>Изменения в КИМ ОГЭ-2021</vt:lpstr>
      <vt:lpstr>На что обратить внимание</vt:lpstr>
      <vt:lpstr>Время выполнения работы </vt:lpstr>
      <vt:lpstr>Дополнительное оборудование</vt:lpstr>
      <vt:lpstr>Первичный балл</vt:lpstr>
      <vt:lpstr>Содержательные разделы</vt:lpstr>
      <vt:lpstr>Задания</vt:lpstr>
      <vt:lpstr>Задания</vt:lpstr>
      <vt:lpstr>Задание №2</vt:lpstr>
      <vt:lpstr>Задания №14, 21, 24 и 26  требуют два ответа</vt:lpstr>
      <vt:lpstr>Задания №27-29 выполняют по одному тексту</vt:lpstr>
      <vt:lpstr>Сравнение КИМ-2021 с КИМ-2019</vt:lpstr>
      <vt:lpstr>Сравнение КИМ-2021 с КИМ-2019</vt:lpstr>
      <vt:lpstr>Сравнение КИМ-2021 с КИМ-2019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ОГЭ-2021  по русскому языку</dc:title>
  <dc:creator>Sony</dc:creator>
  <cp:lastModifiedBy>Кужель</cp:lastModifiedBy>
  <cp:revision>53</cp:revision>
  <dcterms:created xsi:type="dcterms:W3CDTF">2020-08-31T10:23:09Z</dcterms:created>
  <dcterms:modified xsi:type="dcterms:W3CDTF">2020-09-01T13:05:20Z</dcterms:modified>
</cp:coreProperties>
</file>