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281" r:id="rId3"/>
    <p:sldId id="285" r:id="rId4"/>
    <p:sldId id="286" r:id="rId5"/>
    <p:sldId id="258" r:id="rId6"/>
    <p:sldId id="259" r:id="rId7"/>
    <p:sldId id="287" r:id="rId8"/>
    <p:sldId id="272" r:id="rId9"/>
    <p:sldId id="288" r:id="rId10"/>
    <p:sldId id="273" r:id="rId11"/>
    <p:sldId id="260" r:id="rId12"/>
    <p:sldId id="289" r:id="rId13"/>
    <p:sldId id="290" r:id="rId14"/>
    <p:sldId id="262" r:id="rId15"/>
    <p:sldId id="291" r:id="rId16"/>
    <p:sldId id="292" r:id="rId17"/>
    <p:sldId id="293" r:id="rId18"/>
    <p:sldId id="294" r:id="rId19"/>
    <p:sldId id="314" r:id="rId20"/>
    <p:sldId id="267" r:id="rId21"/>
    <p:sldId id="296" r:id="rId22"/>
    <p:sldId id="297" r:id="rId23"/>
    <p:sldId id="298" r:id="rId24"/>
    <p:sldId id="299" r:id="rId25"/>
    <p:sldId id="300" r:id="rId26"/>
    <p:sldId id="301" r:id="rId27"/>
    <p:sldId id="309" r:id="rId28"/>
    <p:sldId id="310" r:id="rId29"/>
    <p:sldId id="311" r:id="rId30"/>
    <p:sldId id="312" r:id="rId31"/>
    <p:sldId id="313" r:id="rId32"/>
    <p:sldId id="302" r:id="rId33"/>
    <p:sldId id="305" r:id="rId34"/>
    <p:sldId id="306" r:id="rId35"/>
    <p:sldId id="307" r:id="rId36"/>
    <p:sldId id="308" r:id="rId37"/>
    <p:sldId id="280" r:id="rId38"/>
    <p:sldId id="316" r:id="rId39"/>
    <p:sldId id="317" r:id="rId40"/>
    <p:sldId id="318" r:id="rId41"/>
    <p:sldId id="315" r:id="rId42"/>
    <p:sldId id="31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236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0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01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59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59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5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010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59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5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46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461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английскому языку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68</a:t>
            </a:r>
          </a:p>
          <a:p>
            <a:pPr marL="109728" indent="0" algn="ctr">
              <a:buNone/>
            </a:pPr>
            <a:endParaRPr lang="ru-RU" dirty="0" smtClean="0"/>
          </a:p>
          <a:p>
            <a:pPr marL="402336" lvl="1" indent="0">
              <a:buNone/>
            </a:pPr>
            <a:r>
              <a:rPr lang="ru-RU" dirty="0" smtClean="0"/>
              <a:t>За выполнение письменной части работы – 53</a:t>
            </a:r>
          </a:p>
          <a:p>
            <a:pPr marL="402336" lvl="1" indent="0">
              <a:buNone/>
            </a:pPr>
            <a:r>
              <a:rPr lang="ru-RU" dirty="0" smtClean="0"/>
              <a:t>За выполнение устной части работы – 15</a:t>
            </a:r>
          </a:p>
          <a:p>
            <a:pPr marL="109728" indent="0" algn="ctr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заданий по разделам работы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433535"/>
              </p:ext>
            </p:extLst>
          </p:nvPr>
        </p:nvGraphicFramePr>
        <p:xfrm>
          <a:off x="467544" y="2276872"/>
          <a:ext cx="8136135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Раздел 1 (задания по </a:t>
                      </a:r>
                      <a:r>
                        <a:rPr lang="ru-RU" sz="2400" dirty="0" err="1" smtClean="0"/>
                        <a:t>аудированию</a:t>
                      </a:r>
                      <a:r>
                        <a:rPr lang="ru-RU" sz="2400" dirty="0" smtClean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Раздел 2 (задания по чтению)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Раздел 3 (задания по грамматике и лексике)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заданий по разделам работы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433535"/>
              </p:ext>
            </p:extLst>
          </p:nvPr>
        </p:nvGraphicFramePr>
        <p:xfrm>
          <a:off x="467544" y="2276872"/>
          <a:ext cx="8136135" cy="28346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Раздел 4 (задание по письменной речи)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Раздел 5 (задания по говорению)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35</a:t>
            </a:r>
            <a:r>
              <a:rPr lang="ru-RU" dirty="0" smtClean="0"/>
              <a:t> заданий письменной части</a:t>
            </a:r>
          </a:p>
          <a:p>
            <a:endParaRPr lang="ru-RU" dirty="0" smtClean="0"/>
          </a:p>
          <a:p>
            <a:r>
              <a:rPr lang="ru-RU" dirty="0" smtClean="0"/>
              <a:t>№ 1-4, 13-19 – Задания с выбором ответа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11</a:t>
            </a:r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6-11 – Задания с кратким ответом в виде одного слова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6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20-34 – Задания с кратким ответом в виде одного или нескольких слов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15</a:t>
            </a:r>
          </a:p>
          <a:p>
            <a:endParaRPr lang="ru-RU" dirty="0" smtClean="0"/>
          </a:p>
          <a:p>
            <a:r>
              <a:rPr lang="ru-RU" dirty="0" smtClean="0"/>
              <a:t>№ 5 и 12 –Задания с кратким ответом в виде последовательности цифр (установить соответствие)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11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20-34 – Задания с кратким ответом в виде одного или нескольких слов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15</a:t>
            </a:r>
          </a:p>
          <a:p>
            <a:endParaRPr lang="ru-RU" dirty="0" smtClean="0"/>
          </a:p>
          <a:p>
            <a:r>
              <a:rPr lang="ru-RU" dirty="0" smtClean="0"/>
              <a:t>№ 5 и 12 –Задания с кратким ответом в виде последовательности цифр (установить соответствие)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11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 35 – Задание с развернутым ответом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10</a:t>
            </a:r>
          </a:p>
          <a:p>
            <a:pPr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(устная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3</a:t>
            </a:r>
            <a:r>
              <a:rPr lang="ru-RU" dirty="0" smtClean="0"/>
              <a:t> задания устной части</a:t>
            </a:r>
          </a:p>
          <a:p>
            <a:endParaRPr lang="ru-RU" dirty="0" smtClean="0"/>
          </a:p>
          <a:p>
            <a:r>
              <a:rPr lang="ru-RU" dirty="0" smtClean="0"/>
              <a:t>№ 1 – Чтение текста вслух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2</a:t>
            </a:r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2 – Участие в диалоге–расспросе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6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Задания (устная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 3 – Создание связного монологического высказывания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7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ПИСЬМЕННАЯ ЧАСТЬ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89168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Внесли изменения в </a:t>
            </a:r>
            <a:r>
              <a:rPr lang="ru-RU" dirty="0" smtClean="0"/>
              <a:t>раздел 1 «</a:t>
            </a:r>
            <a:r>
              <a:rPr lang="ru-RU" dirty="0" err="1" smtClean="0"/>
              <a:t>Аудирование</a:t>
            </a:r>
            <a:r>
              <a:rPr lang="ru-RU" dirty="0" smtClean="0"/>
              <a:t>», который состоит из 11-ти заданий с кратким ответом: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– в заданиях 1–4 нужно прослушать четыре коротких текста, понять запрашиваемую информацию, выбрать правильный ответ из перечня и записать его номер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Задания №1–4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dirty="0" smtClean="0"/>
              <a:t>Понимание в прослушанном тексте запрашиваемой информации 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86609"/>
            <a:ext cx="7555092" cy="292908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Задания №1–4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6" y="2324151"/>
            <a:ext cx="4381484" cy="384915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976" y="4293096"/>
            <a:ext cx="3960440" cy="188020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12330" y="2324151"/>
            <a:ext cx="370814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За </a:t>
            </a:r>
            <a:r>
              <a:rPr lang="ru-RU" sz="2600" dirty="0"/>
              <a:t>выполнение заданий №</a:t>
            </a:r>
            <a:r>
              <a:rPr lang="ru-RU" sz="2600" dirty="0" smtClean="0"/>
              <a:t>1-4 максимальное </a:t>
            </a:r>
            <a:r>
              <a:rPr lang="ru-RU" sz="2600" dirty="0"/>
              <a:t>количество </a:t>
            </a:r>
            <a:r>
              <a:rPr lang="ru-RU" sz="2600" dirty="0" smtClean="0"/>
              <a:t>баллов – </a:t>
            </a:r>
            <a:r>
              <a:rPr lang="ru-RU" sz="2600" dirty="0" smtClean="0">
                <a:solidFill>
                  <a:schemeClr val="accent2"/>
                </a:solidFill>
              </a:rPr>
              <a:t>4</a:t>
            </a:r>
            <a:endParaRPr lang="ru-RU" sz="2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Задание №5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dirty="0" smtClean="0"/>
              <a:t>Понимание основного содержания прослушанного текста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13" y="2912926"/>
            <a:ext cx="6086475" cy="36766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7748" y="2934144"/>
            <a:ext cx="25620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/>
              <a:t>Максимальное количество баллов за выполнение </a:t>
            </a:r>
            <a:r>
              <a:rPr lang="ru-RU" sz="2600" dirty="0" smtClean="0"/>
              <a:t>задания – </a:t>
            </a:r>
            <a:r>
              <a:rPr lang="ru-RU" sz="2600" dirty="0" smtClean="0">
                <a:solidFill>
                  <a:schemeClr val="accent2"/>
                </a:solidFill>
              </a:rPr>
              <a:t>5</a:t>
            </a:r>
            <a:endParaRPr lang="ru-RU" sz="2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Задания №6–11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ru-RU" dirty="0" smtClean="0"/>
          </a:p>
          <a:p>
            <a:pPr marL="0" lvl="0" indent="0" algn="ctr">
              <a:buNone/>
            </a:pPr>
            <a:r>
              <a:rPr lang="ru-RU" dirty="0" smtClean="0"/>
              <a:t>Понимание в прослушанном тексте запрашиваемой информации и представление её </a:t>
            </a:r>
            <a:r>
              <a:rPr lang="ru-RU" dirty="0"/>
              <a:t>в </a:t>
            </a:r>
            <a:r>
              <a:rPr lang="ru-RU" dirty="0" smtClean="0"/>
              <a:t>виде </a:t>
            </a:r>
            <a:r>
              <a:rPr lang="ru-RU" dirty="0" err="1" smtClean="0"/>
              <a:t>несплошного</a:t>
            </a:r>
            <a:r>
              <a:rPr lang="ru-RU" dirty="0" smtClean="0"/>
              <a:t> текста </a:t>
            </a:r>
            <a:r>
              <a:rPr lang="ru-RU" dirty="0"/>
              <a:t>(таблицы</a:t>
            </a:r>
            <a:r>
              <a:rPr lang="ru-RU" dirty="0" smtClean="0"/>
              <a:t>)</a:t>
            </a:r>
          </a:p>
          <a:p>
            <a:pPr marL="0" lvl="0" indent="0" algn="ctr">
              <a:buNone/>
            </a:pPr>
            <a:endParaRPr lang="ru-RU" dirty="0"/>
          </a:p>
          <a:p>
            <a:pPr marL="0" indent="0" algn="just">
              <a:buNone/>
            </a:pPr>
            <a:endParaRPr lang="ru-RU" sz="2600" dirty="0" smtClean="0"/>
          </a:p>
          <a:p>
            <a:pPr marL="0" indent="0" algn="just">
              <a:buNone/>
            </a:pPr>
            <a:r>
              <a:rPr lang="ru-RU" sz="2600" dirty="0" smtClean="0"/>
              <a:t>За </a:t>
            </a:r>
            <a:r>
              <a:rPr lang="ru-RU" sz="2600" dirty="0"/>
              <a:t>выполнение заданий </a:t>
            </a:r>
            <a:r>
              <a:rPr lang="ru-RU" sz="2600" dirty="0" smtClean="0"/>
              <a:t>№6-11 </a:t>
            </a:r>
            <a:r>
              <a:rPr lang="ru-RU" sz="2600" dirty="0"/>
              <a:t>максимальное количество баллов – </a:t>
            </a:r>
            <a:r>
              <a:rPr lang="ru-RU" sz="2600" dirty="0" smtClean="0">
                <a:solidFill>
                  <a:schemeClr val="accent2"/>
                </a:solidFill>
              </a:rPr>
              <a:t>6</a:t>
            </a:r>
            <a:endParaRPr lang="ru-RU" sz="2600" dirty="0">
              <a:solidFill>
                <a:schemeClr val="accent2"/>
              </a:solidFill>
            </a:endParaRPr>
          </a:p>
          <a:p>
            <a:pPr marL="0" lvl="0" indent="0" algn="ctr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8181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Задания №6–11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77947"/>
            <a:ext cx="7488363" cy="437522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4. Задание №35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(по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письму)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ru-RU" dirty="0" smtClean="0"/>
          </a:p>
          <a:p>
            <a:pPr marL="0" lvl="0" indent="0" algn="ctr">
              <a:buNone/>
            </a:pPr>
            <a:r>
              <a:rPr lang="ru-RU" dirty="0" smtClean="0"/>
              <a:t>Электронное письмо личного характера </a:t>
            </a:r>
            <a:r>
              <a:rPr lang="ru-RU" dirty="0"/>
              <a:t>в </a:t>
            </a:r>
            <a:r>
              <a:rPr lang="ru-RU" dirty="0" smtClean="0"/>
              <a:t>ответ на письмо-стимул</a:t>
            </a:r>
          </a:p>
          <a:p>
            <a:pPr marL="0" lvl="0" indent="0" algn="ctr">
              <a:buNone/>
            </a:pPr>
            <a:endParaRPr lang="ru-RU" dirty="0" smtClean="0"/>
          </a:p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2600" dirty="0"/>
              <a:t>Максимальное количество баллов за выполнение задания – </a:t>
            </a:r>
            <a:r>
              <a:rPr lang="ru-RU" sz="2600" dirty="0">
                <a:solidFill>
                  <a:schemeClr val="accent2"/>
                </a:solidFill>
              </a:rPr>
              <a:t>10</a:t>
            </a:r>
          </a:p>
          <a:p>
            <a:pPr marL="0" lvl="0" indent="0" algn="ctr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21458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Раздел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4. Задание №35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(по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письму)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03"/>
          <a:stretch/>
        </p:blipFill>
        <p:spPr bwMode="auto">
          <a:xfrm>
            <a:off x="1475656" y="2047965"/>
            <a:ext cx="6230491" cy="446686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6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Выполнение </a:t>
            </a:r>
            <a:r>
              <a:rPr lang="ru-RU" dirty="0"/>
              <a:t>задания 35 (электронное письмо) оценивается по </a:t>
            </a:r>
            <a:r>
              <a:rPr lang="ru-RU" dirty="0" smtClean="0"/>
              <a:t>критериям К1–К4</a:t>
            </a:r>
          </a:p>
          <a:p>
            <a:pPr marL="514350" lvl="0" indent="-514350">
              <a:buFont typeface="+mj-lt"/>
              <a:buAutoNum type="arabicPeriod"/>
            </a:pP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При </a:t>
            </a:r>
            <a:r>
              <a:rPr lang="ru-RU" dirty="0"/>
              <a:t>получении экзаменуемым </a:t>
            </a:r>
            <a:r>
              <a:rPr lang="ru-RU" b="1" dirty="0">
                <a:solidFill>
                  <a:schemeClr val="accent2"/>
                </a:solidFill>
              </a:rPr>
              <a:t>0</a:t>
            </a:r>
            <a:r>
              <a:rPr lang="ru-RU" dirty="0"/>
              <a:t> баллов по критерию «</a:t>
            </a:r>
            <a:r>
              <a:rPr lang="ru-RU" dirty="0" smtClean="0"/>
              <a:t>Решение коммуникативной </a:t>
            </a:r>
            <a:r>
              <a:rPr lang="ru-RU" dirty="0"/>
              <a:t>задачи» ответ на задание 35 по </a:t>
            </a:r>
            <a:r>
              <a:rPr lang="ru-RU" dirty="0" smtClean="0"/>
              <a:t>всем критериям оценивается </a:t>
            </a:r>
            <a:r>
              <a:rPr lang="ru-RU" b="1" dirty="0">
                <a:solidFill>
                  <a:schemeClr val="accent2"/>
                </a:solidFill>
              </a:rPr>
              <a:t>0</a:t>
            </a:r>
            <a:r>
              <a:rPr lang="ru-RU" dirty="0"/>
              <a:t> </a:t>
            </a:r>
            <a:r>
              <a:rPr lang="ru-RU" dirty="0" smtClean="0"/>
              <a:t>баллов</a:t>
            </a:r>
          </a:p>
        </p:txBody>
      </p:sp>
    </p:spTree>
    <p:extLst>
      <p:ext uri="{BB962C8B-B14F-4D97-AF65-F5344CB8AC3E}">
        <p14:creationId xmlns:p14="http://schemas.microsoft.com/office/powerpoint/2010/main" val="20911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 startAt="3"/>
            </a:pPr>
            <a:endParaRPr lang="ru-RU" dirty="0" smtClean="0"/>
          </a:p>
          <a:p>
            <a:pPr marL="514350" lvl="0" indent="-514350">
              <a:buFont typeface="+mj-lt"/>
              <a:buAutoNum type="arabicPeriod" startAt="3"/>
            </a:pPr>
            <a:r>
              <a:rPr lang="ru-RU" dirty="0" smtClean="0"/>
              <a:t>Если </a:t>
            </a:r>
            <a:r>
              <a:rPr lang="ru-RU" dirty="0"/>
              <a:t>объём письма менее 90 слов, то ответ на задание </a:t>
            </a:r>
            <a:r>
              <a:rPr lang="ru-RU" dirty="0" smtClean="0"/>
              <a:t>оценивается </a:t>
            </a:r>
            <a:r>
              <a:rPr lang="ru-RU" b="1" dirty="0" smtClean="0">
                <a:solidFill>
                  <a:schemeClr val="accent2"/>
                </a:solidFill>
              </a:rPr>
              <a:t>0</a:t>
            </a:r>
            <a:r>
              <a:rPr lang="ru-RU" dirty="0" smtClean="0"/>
              <a:t> </a:t>
            </a:r>
            <a:r>
              <a:rPr lang="ru-RU" dirty="0"/>
              <a:t>баллов по всем </a:t>
            </a:r>
            <a:r>
              <a:rPr lang="ru-RU" dirty="0" smtClean="0"/>
              <a:t>критериям</a:t>
            </a:r>
          </a:p>
          <a:p>
            <a:pPr marL="0" lvl="0" indent="0">
              <a:buNone/>
            </a:pPr>
            <a:endParaRPr lang="ru-RU" dirty="0"/>
          </a:p>
          <a:p>
            <a:pPr marL="0" lvl="0" indent="0" algn="just">
              <a:buNone/>
            </a:pPr>
            <a:r>
              <a:rPr lang="ru-RU" dirty="0" smtClean="0"/>
              <a:t>Если </a:t>
            </a:r>
            <a:r>
              <a:rPr lang="ru-RU" dirty="0"/>
              <a:t>объём более 132 слов, то </a:t>
            </a:r>
            <a:r>
              <a:rPr lang="ru-RU" dirty="0" smtClean="0"/>
              <a:t>проверке подлежат </a:t>
            </a:r>
            <a:r>
              <a:rPr lang="ru-RU" dirty="0"/>
              <a:t>только 120 слов, т.е. </a:t>
            </a:r>
            <a:r>
              <a:rPr lang="ru-RU" dirty="0" smtClean="0"/>
              <a:t>та часть электронного </a:t>
            </a:r>
            <a:r>
              <a:rPr lang="ru-RU" dirty="0"/>
              <a:t>письма, которая соответствует требуемому </a:t>
            </a:r>
            <a:r>
              <a:rPr lang="ru-RU" dirty="0" smtClean="0"/>
              <a:t>объёму</a:t>
            </a:r>
          </a:p>
        </p:txBody>
      </p:sp>
    </p:spTree>
    <p:extLst>
      <p:ext uri="{BB962C8B-B14F-4D97-AF65-F5344CB8AC3E}">
        <p14:creationId xmlns:p14="http://schemas.microsoft.com/office/powerpoint/2010/main" val="25246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 startAt="3"/>
            </a:pPr>
            <a:endParaRPr lang="ru-RU" dirty="0" smtClean="0"/>
          </a:p>
          <a:p>
            <a:pPr marL="514350" lvl="0" indent="-514350">
              <a:buFont typeface="+mj-lt"/>
              <a:buAutoNum type="arabicPeriod" startAt="4"/>
            </a:pPr>
            <a:r>
              <a:rPr lang="ru-RU" dirty="0" smtClean="0"/>
              <a:t>При </a:t>
            </a:r>
            <a:r>
              <a:rPr lang="ru-RU" dirty="0"/>
              <a:t>определении соответствия объёма представленной </a:t>
            </a:r>
            <a:r>
              <a:rPr lang="ru-RU" dirty="0" smtClean="0"/>
              <a:t>работы требованиям </a:t>
            </a:r>
            <a:r>
              <a:rPr lang="ru-RU" dirty="0"/>
              <a:t>считаются все слова, с первого слова по последнее, </a:t>
            </a:r>
            <a:r>
              <a:rPr lang="ru-RU" dirty="0" smtClean="0"/>
              <a:t>включая вспомогательные </a:t>
            </a:r>
            <a:r>
              <a:rPr lang="ru-RU" dirty="0"/>
              <a:t>глаголы, предлоги, артикли, частицы. В </a:t>
            </a:r>
            <a:r>
              <a:rPr lang="ru-RU" dirty="0" smtClean="0"/>
              <a:t>электронном письме </a:t>
            </a:r>
            <a:r>
              <a:rPr lang="ru-RU" dirty="0"/>
              <a:t>обращение и подпись также подлежат </a:t>
            </a:r>
            <a:r>
              <a:rPr lang="ru-RU" dirty="0" smtClean="0"/>
              <a:t>подсчёту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70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dirty="0" smtClean="0"/>
              <a:t>– в задании 5 нужно прослушать пять устных высказываний и установить соответствие между высказываниями и рубриками (в задании есть одна лишняя рубрика)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– задания 6–11 предполагают представление полученной при прослушивании диалога или интервью информации в виде </a:t>
            </a:r>
            <a:r>
              <a:rPr lang="ru-RU" dirty="0" err="1" smtClean="0"/>
              <a:t>несплошного</a:t>
            </a:r>
            <a:r>
              <a:rPr lang="ru-RU" dirty="0" smtClean="0"/>
              <a:t> текста или таблицы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При этом:</a:t>
            </a:r>
          </a:p>
          <a:p>
            <a:pPr marL="109728" indent="0">
              <a:buNone/>
            </a:pPr>
            <a:endParaRPr lang="ru-RU" dirty="0"/>
          </a:p>
          <a:p>
            <a:r>
              <a:rPr lang="ru-RU" dirty="0" smtClean="0"/>
              <a:t>стяжённые </a:t>
            </a:r>
            <a:r>
              <a:rPr lang="ru-RU" dirty="0"/>
              <a:t>(краткие) формы (например, </a:t>
            </a:r>
            <a:r>
              <a:rPr lang="en-US" i="1" dirty="0"/>
              <a:t>I’ve</a:t>
            </a:r>
            <a:r>
              <a:rPr lang="en-US" dirty="0"/>
              <a:t>, </a:t>
            </a:r>
            <a:r>
              <a:rPr lang="en-US" i="1" dirty="0"/>
              <a:t>it’s</a:t>
            </a:r>
            <a:r>
              <a:rPr lang="en-US" dirty="0"/>
              <a:t>, </a:t>
            </a:r>
            <a:r>
              <a:rPr lang="en-US" i="1" dirty="0"/>
              <a:t>doesn’t</a:t>
            </a:r>
            <a:r>
              <a:rPr lang="en-US" dirty="0"/>
              <a:t>, </a:t>
            </a:r>
            <a:r>
              <a:rPr lang="en-US" i="1" dirty="0" smtClean="0"/>
              <a:t>wasn’t</a:t>
            </a:r>
            <a:r>
              <a:rPr lang="en-US" dirty="0" smtClean="0"/>
              <a:t>)</a:t>
            </a:r>
            <a:r>
              <a:rPr lang="ru-RU" dirty="0" smtClean="0"/>
              <a:t> считаются </a:t>
            </a:r>
            <a:r>
              <a:rPr lang="ru-RU" dirty="0"/>
              <a:t>как одно </a:t>
            </a:r>
            <a:r>
              <a:rPr lang="ru-RU" dirty="0" smtClean="0"/>
              <a:t>слово;</a:t>
            </a:r>
          </a:p>
          <a:p>
            <a:endParaRPr lang="ru-RU" dirty="0" smtClean="0"/>
          </a:p>
          <a:p>
            <a:r>
              <a:rPr lang="ru-RU" dirty="0" smtClean="0"/>
              <a:t>числительные</a:t>
            </a:r>
            <a:r>
              <a:rPr lang="ru-RU" dirty="0"/>
              <a:t>, выраженные </a:t>
            </a:r>
            <a:r>
              <a:rPr lang="ru-RU" dirty="0" smtClean="0"/>
              <a:t>цифрами (например</a:t>
            </a:r>
            <a:r>
              <a:rPr lang="ru-RU" dirty="0"/>
              <a:t>, 5, 29, 2010, 123 204</a:t>
            </a:r>
            <a:r>
              <a:rPr lang="ru-RU" dirty="0" smtClean="0"/>
              <a:t>), считаются </a:t>
            </a:r>
            <a:r>
              <a:rPr lang="ru-RU" dirty="0"/>
              <a:t>как одно </a:t>
            </a:r>
            <a:r>
              <a:rPr lang="ru-RU" dirty="0" smtClean="0"/>
              <a:t>слово;</a:t>
            </a:r>
          </a:p>
        </p:txBody>
      </p:sp>
    </p:spTree>
    <p:extLst>
      <p:ext uri="{BB962C8B-B14F-4D97-AF65-F5344CB8AC3E}">
        <p14:creationId xmlns:p14="http://schemas.microsoft.com/office/powerpoint/2010/main" val="324570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числительные</a:t>
            </a:r>
            <a:r>
              <a:rPr lang="ru-RU" dirty="0"/>
              <a:t>, выраженные </a:t>
            </a:r>
            <a:r>
              <a:rPr lang="ru-RU" dirty="0" smtClean="0"/>
              <a:t>словами (например</a:t>
            </a:r>
            <a:r>
              <a:rPr lang="ru-RU" dirty="0"/>
              <a:t>, </a:t>
            </a:r>
            <a:r>
              <a:rPr lang="ru-RU" i="1" dirty="0" err="1"/>
              <a:t>twenty-one</a:t>
            </a:r>
            <a:r>
              <a:rPr lang="ru-RU" dirty="0"/>
              <a:t>), </a:t>
            </a:r>
            <a:r>
              <a:rPr lang="ru-RU" dirty="0" smtClean="0"/>
              <a:t>считаются как </a:t>
            </a:r>
            <a:r>
              <a:rPr lang="ru-RU" dirty="0"/>
              <a:t>одно </a:t>
            </a:r>
            <a:r>
              <a:rPr lang="ru-RU" dirty="0" smtClean="0"/>
              <a:t>слово;</a:t>
            </a:r>
          </a:p>
          <a:p>
            <a:endParaRPr lang="ru-RU" dirty="0"/>
          </a:p>
          <a:p>
            <a:r>
              <a:rPr lang="ru-RU" dirty="0" smtClean="0"/>
              <a:t>сложные </a:t>
            </a:r>
            <a:r>
              <a:rPr lang="ru-RU" dirty="0"/>
              <a:t>слова (например, </a:t>
            </a:r>
            <a:r>
              <a:rPr lang="en-US" i="1" dirty="0"/>
              <a:t>pop-singer</a:t>
            </a:r>
            <a:r>
              <a:rPr lang="en-US" dirty="0"/>
              <a:t>, </a:t>
            </a:r>
            <a:r>
              <a:rPr lang="en-US" i="1" dirty="0"/>
              <a:t>English-speaking</a:t>
            </a:r>
            <a:r>
              <a:rPr lang="en-US" dirty="0"/>
              <a:t>, </a:t>
            </a:r>
            <a:r>
              <a:rPr lang="en-US" i="1" dirty="0" smtClean="0"/>
              <a:t>thirty-two</a:t>
            </a:r>
            <a:r>
              <a:rPr lang="en-US" dirty="0" smtClean="0"/>
              <a:t>)</a:t>
            </a:r>
            <a:r>
              <a:rPr lang="ru-RU" dirty="0" smtClean="0"/>
              <a:t> считаются </a:t>
            </a:r>
            <a:r>
              <a:rPr lang="ru-RU" dirty="0"/>
              <a:t>как одно </a:t>
            </a:r>
            <a:r>
              <a:rPr lang="ru-RU" dirty="0" smtClean="0"/>
              <a:t>слово;</a:t>
            </a:r>
          </a:p>
          <a:p>
            <a:endParaRPr lang="ru-RU" dirty="0"/>
          </a:p>
          <a:p>
            <a:r>
              <a:rPr lang="ru-RU" dirty="0" smtClean="0"/>
              <a:t>сокращения </a:t>
            </a:r>
            <a:r>
              <a:rPr lang="ru-RU" dirty="0"/>
              <a:t>(например, </a:t>
            </a:r>
            <a:r>
              <a:rPr lang="ru-RU" i="1" dirty="0"/>
              <a:t>UK</a:t>
            </a:r>
            <a:r>
              <a:rPr lang="ru-RU" dirty="0"/>
              <a:t>, </a:t>
            </a:r>
            <a:r>
              <a:rPr lang="ru-RU" i="1" dirty="0"/>
              <a:t>e-</a:t>
            </a:r>
            <a:r>
              <a:rPr lang="ru-RU" i="1" dirty="0" err="1"/>
              <a:t>mail</a:t>
            </a:r>
            <a:r>
              <a:rPr lang="ru-RU" dirty="0"/>
              <a:t>, </a:t>
            </a:r>
            <a:r>
              <a:rPr lang="ru-RU" i="1" dirty="0" smtClean="0"/>
              <a:t>TV</a:t>
            </a:r>
            <a:r>
              <a:rPr lang="ru-RU" dirty="0" smtClean="0"/>
              <a:t>) считаются </a:t>
            </a:r>
            <a:r>
              <a:rPr lang="ru-RU" dirty="0"/>
              <a:t>как одно слово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6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741371"/>
              </p:ext>
            </p:extLst>
          </p:nvPr>
        </p:nvGraphicFramePr>
        <p:xfrm>
          <a:off x="251520" y="2132857"/>
          <a:ext cx="8640960" cy="426636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936104"/>
                <a:gridCol w="5472608"/>
                <a:gridCol w="2232248"/>
              </a:tblGrid>
              <a:tr h="974271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Бал-</a:t>
                      </a:r>
                      <a:r>
                        <a:rPr lang="ru-RU" sz="2300" dirty="0" err="1" smtClean="0"/>
                        <a:t>лы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Решение коммуникативной</a:t>
                      </a:r>
                    </a:p>
                    <a:p>
                      <a:pPr algn="ctr"/>
                      <a:r>
                        <a:rPr lang="ru-RU" sz="2300" dirty="0" smtClean="0"/>
                        <a:t>задачи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Организация текста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algn="ctr"/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К1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К2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3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выполнено полностью: 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отражает все аспекты, указанные</a:t>
                      </a:r>
                    </a:p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задании: даны полные и точные ответы на 3 вопроса; стилевое оформление речи выбрано правильно с учётом цели высказывания и адресата (обращение, завершающая фраза и подпись); соблюдены принятые в языке нормы</a:t>
                      </a:r>
                    </a:p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вежливости (благодарность за полученное письмо, надежда на будущие контакты).</a:t>
                      </a:r>
                    </a:p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Допускается 1 неполный или неточный аспект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3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5182818"/>
              </p:ext>
            </p:extLst>
          </p:nvPr>
        </p:nvGraphicFramePr>
        <p:xfrm>
          <a:off x="251520" y="2132857"/>
          <a:ext cx="8640960" cy="416077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936104"/>
                <a:gridCol w="3744416"/>
                <a:gridCol w="3960440"/>
              </a:tblGrid>
              <a:tr h="974271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Бал-</a:t>
                      </a:r>
                      <a:r>
                        <a:rPr lang="ru-RU" sz="2300" dirty="0" err="1" smtClean="0"/>
                        <a:t>лы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Решение коммуникативной</a:t>
                      </a:r>
                    </a:p>
                    <a:p>
                      <a:pPr algn="ctr"/>
                      <a:r>
                        <a:rPr lang="ru-RU" sz="2300" dirty="0" smtClean="0"/>
                        <a:t>задачи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Организация текста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algn="ctr"/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К1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К2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2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выполнено в основном: 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аспект не раскрыт ИЛИ 2–3 аспекта раскрыты неполно или неточно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 логично выстроен и верно разделён на абзацы; правильно использованы средства логической связи; структурное оформление текста соответствует нормам письменного этикета, принятым в стране изучаемого языка. Допускается 1 ошибка в организации текста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8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586865"/>
              </p:ext>
            </p:extLst>
          </p:nvPr>
        </p:nvGraphicFramePr>
        <p:xfrm>
          <a:off x="251520" y="2132857"/>
          <a:ext cx="8640960" cy="397789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936104"/>
                <a:gridCol w="3744416"/>
                <a:gridCol w="3960440"/>
              </a:tblGrid>
              <a:tr h="974271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Бал-</a:t>
                      </a:r>
                      <a:r>
                        <a:rPr lang="ru-RU" sz="2300" dirty="0" err="1" smtClean="0"/>
                        <a:t>лы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Решение коммуникативной</a:t>
                      </a:r>
                    </a:p>
                    <a:p>
                      <a:pPr algn="ctr"/>
                      <a:r>
                        <a:rPr lang="ru-RU" sz="2300" dirty="0" smtClean="0"/>
                        <a:t>задачи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Организация текста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algn="ctr"/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К1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К2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1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выполнено частично: 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случаи, не указанные в оценивании на </a:t>
                      </a:r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баллов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Имеются 2–3 ошибки в организации текста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0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Задание не выполнено: </a:t>
                      </a:r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и более аспекта не раскрыты ИЛИ все 5 аспектов раскрыты неполно или неточно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Имеются 4 и более ошибки в организации текста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58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123216"/>
              </p:ext>
            </p:extLst>
          </p:nvPr>
        </p:nvGraphicFramePr>
        <p:xfrm>
          <a:off x="251520" y="2132857"/>
          <a:ext cx="8640960" cy="435780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936104"/>
                <a:gridCol w="4248472"/>
                <a:gridCol w="3456384"/>
              </a:tblGrid>
              <a:tr h="974271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Бал-</a:t>
                      </a:r>
                      <a:r>
                        <a:rPr lang="ru-RU" sz="2300" dirty="0" err="1" smtClean="0"/>
                        <a:t>лы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Лексико-грамматическое оформление текста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Орфография и пунктуация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algn="ctr"/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К1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К2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3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Используемый словарный запас и грамматические структуры соответствуют уровню сложности задания, допускается 1 лексико- грамматическая ошибка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2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Используемый словарный запас и грамматические структуры не полностью соответствуют уровню</a:t>
                      </a:r>
                    </a:p>
                    <a:p>
                      <a:pPr algn="l"/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сложности задания, имеются  2–3 лексико-грамматические ошибки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Орфографические и пунктуационные ошибки практически отсутствуют, имеются 2 ошибки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863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выполнения задания №35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0538920"/>
              </p:ext>
            </p:extLst>
          </p:nvPr>
        </p:nvGraphicFramePr>
        <p:xfrm>
          <a:off x="251520" y="2132857"/>
          <a:ext cx="8640960" cy="435780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936104"/>
                <a:gridCol w="4248472"/>
                <a:gridCol w="3456384"/>
              </a:tblGrid>
              <a:tr h="974271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Бал-</a:t>
                      </a:r>
                      <a:r>
                        <a:rPr lang="ru-RU" sz="2300" dirty="0" err="1" smtClean="0"/>
                        <a:t>лы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Лексико-грамматическое оформление текста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Орфография и пунктуация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algn="ctr"/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К1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/>
                        <a:t>К2</a:t>
                      </a:r>
                      <a:endParaRPr lang="ru-RU" sz="2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1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Использованный словарный запас и грамматические структуры частично соответствуют уровню сложности задания, имеются 4 лексико-грамматические ошибки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тексте имеются 3–4 орфографические и пунктуационные ошибки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0</a:t>
                      </a:r>
                      <a:endParaRPr lang="ru-RU" sz="23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Использованный словарный запас и грамматические структуры не соответствуют уровню сложности задания, имеются 5 и более лексико-грамматических ошибок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тексте имеются многочисленные орфографические и пунктуационные ошибки (5 и более ошибок)</a:t>
                      </a:r>
                      <a:endParaRPr lang="ru-RU" sz="23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99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4189169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10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11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920084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20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20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477523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27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27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31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/>
              <a:t>Внесли изменения в </a:t>
            </a:r>
            <a:r>
              <a:rPr lang="ru-RU" dirty="0" smtClean="0"/>
              <a:t>раздел </a:t>
            </a:r>
            <a:r>
              <a:rPr lang="ru-RU" dirty="0" smtClean="0"/>
              <a:t>4 «Письменная речь» в </a:t>
            </a:r>
            <a:r>
              <a:rPr lang="ru-RU" dirty="0" smtClean="0"/>
              <a:t>задание 35</a:t>
            </a:r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 Поменяли и критерии оценивания задания 35</a:t>
            </a:r>
          </a:p>
          <a:p>
            <a:endParaRPr lang="ru-RU" dirty="0" smtClean="0"/>
          </a:p>
          <a:p>
            <a:r>
              <a:rPr lang="ru-RU" dirty="0" smtClean="0"/>
              <a:t>Увеличили количество заданий работы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839192"/>
              </p:ext>
            </p:extLst>
          </p:nvPr>
        </p:nvGraphicFramePr>
        <p:xfrm>
          <a:off x="467544" y="2564904"/>
          <a:ext cx="8229600" cy="1371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34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31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69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УСТНАЯ ЧАСТЬ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1150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В заданиях устной части нет изменений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3508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2 часа(120 минут)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3 часа 30 минут(210 минут)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(устная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15 минут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45 минут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оборудование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(письменная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Техническое средство, которое обеспечивает качественное воспроизведение аудиозаписей в аудитории для выполнения заданий раздела 1 «Задания по </a:t>
            </a:r>
            <a:r>
              <a:rPr lang="ru-RU" dirty="0" err="1" smtClean="0"/>
              <a:t>аудированию</a:t>
            </a:r>
            <a:r>
              <a:rPr lang="ru-RU" dirty="0" smtClean="0"/>
              <a:t>»</a:t>
            </a:r>
          </a:p>
          <a:p>
            <a:pPr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оборудование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(устная часть)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Компьютер с предустановленным специальным программным обеспечением</a:t>
            </a:r>
          </a:p>
          <a:p>
            <a:endParaRPr lang="ru-RU" dirty="0" smtClean="0"/>
          </a:p>
          <a:p>
            <a:r>
              <a:rPr lang="ru-RU" dirty="0" smtClean="0"/>
              <a:t>Гарнитура со встроенным микрофоном. </a:t>
            </a:r>
          </a:p>
          <a:p>
            <a:endParaRPr lang="ru-RU" dirty="0" smtClean="0"/>
          </a:p>
          <a:p>
            <a:pPr lvl="1">
              <a:buNone/>
            </a:pPr>
            <a:r>
              <a:rPr lang="ru-RU" dirty="0" smtClean="0"/>
              <a:t>Для проведения устной части экзамена могут использоваться лингафонные кабинеты с соответствующим оборудованием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855</TotalTime>
  <Words>1402</Words>
  <Application>Microsoft Office PowerPoint</Application>
  <PresentationFormat>Экран (4:3)</PresentationFormat>
  <Paragraphs>327</Paragraphs>
  <Slides>42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Городская</vt:lpstr>
      <vt:lpstr>ОГЭ-2021  по английскому языку</vt:lpstr>
      <vt:lpstr>Изменения в КИМ ОГЭ-2021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(письменная часть)</vt:lpstr>
      <vt:lpstr>Время выполнения работы (устная часть)</vt:lpstr>
      <vt:lpstr>Дополнительное оборудование (письменная часть)</vt:lpstr>
      <vt:lpstr>Дополнительное оборудование (устная часть)</vt:lpstr>
      <vt:lpstr>Первичный балл</vt:lpstr>
      <vt:lpstr>Распределение заданий по разделам работы</vt:lpstr>
      <vt:lpstr>Распределение заданий по разделам работы</vt:lpstr>
      <vt:lpstr>Задания (письменная часть)</vt:lpstr>
      <vt:lpstr>Задания (письменная часть)</vt:lpstr>
      <vt:lpstr>Задания (письменная часть)</vt:lpstr>
      <vt:lpstr>Задания (письменная часть)</vt:lpstr>
      <vt:lpstr>Задания (устная часть)</vt:lpstr>
      <vt:lpstr>Задания (устная часть)</vt:lpstr>
      <vt:lpstr>ПИСЬМЕННАЯ ЧАСТЬ</vt:lpstr>
      <vt:lpstr>Раздел 1. Задания №1–4 (по аудированию)</vt:lpstr>
      <vt:lpstr>Раздел 1. Задания №1–4 (по аудированию)</vt:lpstr>
      <vt:lpstr>Раздел 1. Задание №5 (по аудированию)</vt:lpstr>
      <vt:lpstr>Раздел 1. Задания №6–11 (по аудированию)</vt:lpstr>
      <vt:lpstr>Раздел 1. Задания №6–11 (по аудированию)</vt:lpstr>
      <vt:lpstr>Раздел 4. Задание №35 (по письму)</vt:lpstr>
      <vt:lpstr>Раздел 4. Задание №35 (по письму)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Критерии оценивания выполнения задания №35</vt:lpstr>
      <vt:lpstr>Сравнение КИМ-2021 с КИМ-2020</vt:lpstr>
      <vt:lpstr>Сравнение КИМ-2021 с КИМ-2020</vt:lpstr>
      <vt:lpstr>Сравнение КИМ-2021 с КИМ-2020</vt:lpstr>
      <vt:lpstr>Сравнение КИМ-2021 с КИМ-2020</vt:lpstr>
      <vt:lpstr>УСТНАЯ ЧАСТЬ</vt:lpstr>
      <vt:lpstr>Сравнение КИМ-2021 с КИМ-2020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Sony</cp:lastModifiedBy>
  <cp:revision>172</cp:revision>
  <dcterms:created xsi:type="dcterms:W3CDTF">2020-08-31T10:23:09Z</dcterms:created>
  <dcterms:modified xsi:type="dcterms:W3CDTF">2020-09-08T09:49:47Z</dcterms:modified>
</cp:coreProperties>
</file>