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81" r:id="rId3"/>
    <p:sldId id="285" r:id="rId4"/>
    <p:sldId id="258" r:id="rId5"/>
    <p:sldId id="259" r:id="rId6"/>
    <p:sldId id="272" r:id="rId7"/>
    <p:sldId id="273" r:id="rId8"/>
    <p:sldId id="260" r:id="rId9"/>
    <p:sldId id="286" r:id="rId10"/>
    <p:sldId id="262" r:id="rId11"/>
    <p:sldId id="276" r:id="rId12"/>
    <p:sldId id="267" r:id="rId13"/>
    <p:sldId id="292" r:id="rId14"/>
    <p:sldId id="287" r:id="rId15"/>
    <p:sldId id="288" r:id="rId16"/>
    <p:sldId id="291" r:id="rId17"/>
    <p:sldId id="289" r:id="rId18"/>
    <p:sldId id="290" r:id="rId19"/>
    <p:sldId id="293" r:id="rId20"/>
    <p:sldId id="280" r:id="rId21"/>
    <p:sldId id="294" r:id="rId22"/>
    <p:sldId id="29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96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135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701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46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</a:t>
            </a:r>
            <a:r>
              <a:rPr lang="ru-RU" sz="6000" dirty="0" smtClean="0">
                <a:solidFill>
                  <a:schemeClr val="accent2"/>
                </a:solidFill>
              </a:rPr>
              <a:t>биологии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29</a:t>
            </a:r>
            <a:r>
              <a:rPr lang="ru-RU" dirty="0" smtClean="0"/>
              <a:t> </a:t>
            </a:r>
            <a:r>
              <a:rPr lang="ru-RU" dirty="0" smtClean="0"/>
              <a:t>заданий</a:t>
            </a:r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 – </a:t>
            </a:r>
            <a:r>
              <a:rPr lang="ru-RU" dirty="0" smtClean="0"/>
              <a:t>Часть 1. </a:t>
            </a:r>
            <a:r>
              <a:rPr lang="ru-RU" dirty="0" smtClean="0"/>
              <a:t>Задание </a:t>
            </a:r>
            <a:r>
              <a:rPr lang="ru-RU" dirty="0" smtClean="0"/>
              <a:t>с кратким ответом в виде </a:t>
            </a:r>
            <a:r>
              <a:rPr lang="ru-RU" dirty="0" smtClean="0"/>
              <a:t>слова </a:t>
            </a:r>
            <a:r>
              <a:rPr lang="ru-RU" dirty="0" smtClean="0"/>
              <a:t>(</a:t>
            </a:r>
            <a:r>
              <a:rPr lang="ru-RU" dirty="0" smtClean="0"/>
              <a:t>словосочетания)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</a:t>
            </a:r>
            <a:endParaRPr lang="ru-RU" sz="2800" dirty="0" smtClean="0"/>
          </a:p>
          <a:p>
            <a:endParaRPr lang="ru-RU" dirty="0" smtClean="0"/>
          </a:p>
          <a:p>
            <a:r>
              <a:rPr lang="ru-RU" dirty="0" smtClean="0"/>
              <a:t>№ 2-17 </a:t>
            </a:r>
            <a:r>
              <a:rPr lang="ru-RU" dirty="0" smtClean="0"/>
              <a:t>– Часть 1. Задания с выбором ответа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16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№ </a:t>
            </a:r>
            <a:r>
              <a:rPr lang="ru-RU" dirty="0" smtClean="0"/>
              <a:t>18-24 </a:t>
            </a:r>
            <a:r>
              <a:rPr lang="ru-RU" dirty="0" smtClean="0"/>
              <a:t>– Часть 1. Задания </a:t>
            </a:r>
            <a:r>
              <a:rPr lang="ru-RU" dirty="0" smtClean="0"/>
              <a:t>с кратким </a:t>
            </a:r>
            <a:r>
              <a:rPr lang="ru-RU" dirty="0" smtClean="0"/>
              <a:t>ответом в </a:t>
            </a:r>
            <a:r>
              <a:rPr lang="ru-RU" dirty="0" smtClean="0"/>
              <a:t>виде последовательности </a:t>
            </a:r>
            <a:r>
              <a:rPr lang="ru-RU" dirty="0" smtClean="0"/>
              <a:t>цифр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</a:t>
            </a:r>
            <a:r>
              <a:rPr lang="ru-RU" sz="2800" dirty="0" smtClean="0"/>
              <a:t>количество баллов – </a:t>
            </a:r>
            <a:r>
              <a:rPr lang="ru-RU" sz="2800" dirty="0" smtClean="0"/>
              <a:t>15</a:t>
            </a: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25-29 </a:t>
            </a:r>
            <a:r>
              <a:rPr lang="ru-RU" dirty="0" smtClean="0"/>
              <a:t>– Часть 2. Задания с развернутым ответом</a:t>
            </a:r>
          </a:p>
          <a:p>
            <a:pPr lvl="1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13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Умение </a:t>
            </a:r>
            <a:r>
              <a:rPr lang="ru-RU" dirty="0" smtClean="0"/>
              <a:t>соотносить морфологические признаки организма </a:t>
            </a:r>
            <a:r>
              <a:rPr lang="ru-RU" dirty="0" smtClean="0"/>
              <a:t>или его </a:t>
            </a:r>
            <a:r>
              <a:rPr lang="ru-RU" dirty="0" smtClean="0"/>
              <a:t>отдельных органов </a:t>
            </a:r>
            <a:r>
              <a:rPr lang="ru-RU" dirty="0" smtClean="0"/>
              <a:t>с </a:t>
            </a:r>
            <a:r>
              <a:rPr lang="ru-RU" dirty="0" smtClean="0"/>
              <a:t>предложенными моделями </a:t>
            </a:r>
            <a:r>
              <a:rPr lang="ru-RU" dirty="0" smtClean="0"/>
              <a:t>по </a:t>
            </a:r>
            <a:r>
              <a:rPr lang="ru-RU" dirty="0" smtClean="0"/>
              <a:t>заданному алгоритму </a:t>
            </a:r>
          </a:p>
          <a:p>
            <a:pPr marL="292608" lvl="1" indent="0">
              <a:spcBef>
                <a:spcPts val="0"/>
              </a:spcBef>
              <a:buNone/>
            </a:pPr>
            <a:endParaRPr lang="ru-RU" dirty="0" smtClean="0"/>
          </a:p>
          <a:p>
            <a:pPr marL="292608" lvl="1" indent="0">
              <a:spcBef>
                <a:spcPts val="0"/>
              </a:spcBef>
              <a:buNone/>
            </a:pPr>
            <a:r>
              <a:rPr lang="ru-RU" dirty="0" smtClean="0"/>
              <a:t>За основу задания </a:t>
            </a:r>
            <a:r>
              <a:rPr lang="ru-RU" dirty="0" smtClean="0"/>
              <a:t>взяли измененную </a:t>
            </a:r>
            <a:r>
              <a:rPr lang="ru-RU" dirty="0" smtClean="0"/>
              <a:t>модель задания №</a:t>
            </a:r>
            <a:r>
              <a:rPr lang="ru-RU" dirty="0" smtClean="0"/>
              <a:t>26 </a:t>
            </a:r>
            <a:r>
              <a:rPr lang="ru-RU" dirty="0" smtClean="0"/>
              <a:t>из </a:t>
            </a:r>
            <a:r>
              <a:rPr lang="ru-RU" dirty="0" smtClean="0"/>
              <a:t>КИМ-2020 </a:t>
            </a:r>
            <a:r>
              <a:rPr lang="ru-RU" dirty="0" smtClean="0"/>
              <a:t>с расширенным перечнем </a:t>
            </a:r>
            <a:r>
              <a:rPr lang="ru-RU" dirty="0" smtClean="0"/>
              <a:t>объектов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b="48676"/>
          <a:stretch>
            <a:fillRect/>
          </a:stretch>
        </p:blipFill>
        <p:spPr bwMode="auto">
          <a:xfrm>
            <a:off x="683568" y="2132856"/>
            <a:ext cx="7600348" cy="367240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t="50977"/>
          <a:stretch>
            <a:fillRect/>
          </a:stretch>
        </p:blipFill>
        <p:spPr bwMode="auto">
          <a:xfrm>
            <a:off x="1187624" y="2420888"/>
            <a:ext cx="6864983" cy="316835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708920"/>
            <a:ext cx="7360164" cy="208823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6137" y="1916832"/>
            <a:ext cx="5747467" cy="494116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894487"/>
            <a:ext cx="5976664" cy="496351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700808"/>
            <a:ext cx="7303564" cy="431574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№26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Использовать научные </a:t>
            </a:r>
            <a:r>
              <a:rPr lang="ru-RU" dirty="0" smtClean="0"/>
              <a:t>методы с </a:t>
            </a:r>
            <a:r>
              <a:rPr lang="ru-RU" dirty="0" smtClean="0"/>
              <a:t>целью </a:t>
            </a:r>
            <a:r>
              <a:rPr lang="ru-RU" dirty="0" smtClean="0"/>
              <a:t>изучения биологических объектов, явлений </a:t>
            </a:r>
            <a:r>
              <a:rPr lang="ru-RU" dirty="0" smtClean="0"/>
              <a:t>и </a:t>
            </a:r>
            <a:r>
              <a:rPr lang="ru-RU" dirty="0" smtClean="0"/>
              <a:t>процессов: наблюдение</a:t>
            </a:r>
            <a:r>
              <a:rPr lang="ru-RU" dirty="0" smtClean="0"/>
              <a:t>, </a:t>
            </a:r>
            <a:r>
              <a:rPr lang="ru-RU" dirty="0" smtClean="0"/>
              <a:t>описание, проведение несложных биологических </a:t>
            </a:r>
            <a:r>
              <a:rPr lang="ru-RU" dirty="0" smtClean="0"/>
              <a:t>экспериментов</a:t>
            </a:r>
            <a:endParaRPr lang="ru-RU" dirty="0" smtClean="0"/>
          </a:p>
          <a:p>
            <a:pPr marL="292608" lvl="1" indent="0" algn="ctr">
              <a:spcBef>
                <a:spcPts val="0"/>
              </a:spcBef>
              <a:buNone/>
            </a:pPr>
            <a:r>
              <a:rPr lang="ru-RU" dirty="0" smtClean="0"/>
              <a:t>Это </a:t>
            </a:r>
            <a:r>
              <a:rPr lang="ru-RU" dirty="0" smtClean="0"/>
              <a:t>новое задание в </a:t>
            </a:r>
            <a:r>
              <a:rPr lang="ru-RU" dirty="0" smtClean="0"/>
              <a:t>КИМ-2021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149080"/>
            <a:ext cx="7152319" cy="230425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В первой части количество </a:t>
            </a:r>
            <a:r>
              <a:rPr lang="ru-RU" dirty="0" smtClean="0"/>
              <a:t>заданий уменьшилось </a:t>
            </a:r>
            <a:r>
              <a:rPr lang="ru-RU" dirty="0" smtClean="0"/>
              <a:t>на </a:t>
            </a:r>
            <a:r>
              <a:rPr lang="ru-RU" dirty="0" smtClean="0"/>
              <a:t>два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Во второй части добавили одно новое </a:t>
            </a:r>
            <a:r>
              <a:rPr lang="ru-RU" dirty="0" smtClean="0"/>
              <a:t>задание</a:t>
            </a:r>
          </a:p>
          <a:p>
            <a:pPr lvl="0"/>
            <a:endParaRPr lang="ru-RU" dirty="0" smtClean="0"/>
          </a:p>
          <a:p>
            <a:r>
              <a:rPr lang="ru-RU" dirty="0" smtClean="0"/>
              <a:t>Уменьшилось общее количество заданий</a:t>
            </a:r>
          </a:p>
          <a:p>
            <a:pPr lvl="0"/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11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11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21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21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22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8505808"/>
              </p:ext>
            </p:extLst>
          </p:nvPr>
        </p:nvGraphicFramePr>
        <p:xfrm>
          <a:off x="467544" y="2564904"/>
          <a:ext cx="8229600" cy="22860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25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27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28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29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30 </a:t>
                      </a:r>
                      <a:r>
                        <a:rPr lang="ru-RU" sz="2400" dirty="0" smtClean="0"/>
                        <a:t>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части 1 изменена модель задания линии 24 и расширен перечень объектов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В </a:t>
            </a:r>
            <a:r>
              <a:rPr lang="ru-RU" dirty="0" smtClean="0"/>
              <a:t>части 2 линия 26 представлена заданиями, которые проверяют исследовательские </a:t>
            </a:r>
            <a:r>
              <a:rPr lang="ru-RU" dirty="0" smtClean="0"/>
              <a:t>умения</a:t>
            </a:r>
          </a:p>
          <a:p>
            <a:pPr lvl="0"/>
            <a:endParaRPr lang="ru-RU" dirty="0" smtClean="0"/>
          </a:p>
          <a:p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3 часа(180 </a:t>
            </a:r>
            <a:r>
              <a:rPr lang="ru-RU" dirty="0" smtClean="0"/>
              <a:t>минут</a:t>
            </a:r>
            <a:r>
              <a:rPr lang="ru-RU" dirty="0" smtClean="0"/>
              <a:t>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 часа 30 минут(270 минут</a:t>
            </a:r>
            <a:r>
              <a:rPr lang="ru-RU" dirty="0" smtClean="0"/>
              <a:t>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Линейка</a:t>
            </a:r>
          </a:p>
          <a:p>
            <a:pPr lvl="1">
              <a:buNone/>
            </a:pPr>
            <a:r>
              <a:rPr lang="ru-RU" dirty="0" smtClean="0"/>
              <a:t>Не должна содержать справочную информацию</a:t>
            </a:r>
          </a:p>
          <a:p>
            <a:endParaRPr lang="ru-RU" dirty="0" smtClean="0"/>
          </a:p>
          <a:p>
            <a:r>
              <a:rPr lang="ru-RU" dirty="0" smtClean="0"/>
              <a:t>Непрограммируемый калькулятор</a:t>
            </a:r>
          </a:p>
          <a:p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</a:t>
            </a:r>
            <a:r>
              <a:rPr lang="ru-RU" dirty="0" smtClean="0"/>
              <a:t>45</a:t>
            </a: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3657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Биология как наука. Методы биологии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r>
                        <a:rPr lang="ru-RU" sz="2400" baseline="0" dirty="0" smtClean="0"/>
                        <a:t> – 4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</a:t>
                      </a:r>
                      <a:r>
                        <a:rPr lang="ru-RU" sz="2400" baseline="0" dirty="0" smtClean="0"/>
                        <a:t> – 3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Признаки живых организмов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  <a:r>
                        <a:rPr lang="ru-RU" sz="2400" baseline="0" dirty="0" smtClean="0"/>
                        <a:t> – 7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6</a:t>
                      </a:r>
                      <a:r>
                        <a:rPr lang="ru-RU" sz="2400" baseline="0" dirty="0" smtClean="0"/>
                        <a:t> – 7</a:t>
                      </a:r>
                      <a:endParaRPr lang="ru-RU" sz="2400" dirty="0" smtClean="0"/>
                    </a:p>
                    <a:p>
                      <a:pPr algn="ctr"/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Система, многообразие и эволюция живой природы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  <a:r>
                        <a:rPr lang="ru-RU" sz="2400" baseline="0" dirty="0" smtClean="0"/>
                        <a:t> – 7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6</a:t>
                      </a:r>
                      <a:r>
                        <a:rPr lang="ru-RU" sz="2400" baseline="0" dirty="0" smtClean="0"/>
                        <a:t> – 7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1433535"/>
              </p:ext>
            </p:extLst>
          </p:nvPr>
        </p:nvGraphicFramePr>
        <p:xfrm>
          <a:off x="467544" y="2276872"/>
          <a:ext cx="8136135" cy="28346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Организм человека и его здоровье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aseline="0" dirty="0" smtClean="0"/>
                        <a:t>9 – 10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aseline="0" dirty="0" smtClean="0"/>
                        <a:t>11 – 12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Взаимосвязи организмов и окружающей среды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772</TotalTime>
  <Words>472</Words>
  <Application>Microsoft Office PowerPoint</Application>
  <PresentationFormat>Экран (4:3)</PresentationFormat>
  <Paragraphs>153</Paragraphs>
  <Slides>22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Городская</vt:lpstr>
      <vt:lpstr>ОГЭ-2021  по биологии</vt:lpstr>
      <vt:lpstr>Изменения в КИМ ОГЭ-2021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Содержательные разделы</vt:lpstr>
      <vt:lpstr>Задания</vt:lpstr>
      <vt:lpstr>Задания</vt:lpstr>
      <vt:lpstr>Задание №24</vt:lpstr>
      <vt:lpstr>Задание №24</vt:lpstr>
      <vt:lpstr>Задание №24</vt:lpstr>
      <vt:lpstr>Задание №24</vt:lpstr>
      <vt:lpstr>Задание №24</vt:lpstr>
      <vt:lpstr>Задание №24</vt:lpstr>
      <vt:lpstr>Задание №24</vt:lpstr>
      <vt:lpstr>Задание №26</vt:lpstr>
      <vt:lpstr>Сравнение КИМ-2021 с КИМ-2020</vt:lpstr>
      <vt:lpstr>Сравнение КИМ-2021 с КИМ-2020</vt:lpstr>
      <vt:lpstr>Сравнение КИМ-2021 с КИМ-2020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151</cp:revision>
  <dcterms:created xsi:type="dcterms:W3CDTF">2020-08-31T10:23:09Z</dcterms:created>
  <dcterms:modified xsi:type="dcterms:W3CDTF">2020-09-07T11:07:36Z</dcterms:modified>
</cp:coreProperties>
</file>