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81" r:id="rId3"/>
    <p:sldId id="258" r:id="rId4"/>
    <p:sldId id="259" r:id="rId5"/>
    <p:sldId id="272" r:id="rId6"/>
    <p:sldId id="273" r:id="rId7"/>
    <p:sldId id="260" r:id="rId8"/>
    <p:sldId id="283" r:id="rId9"/>
    <p:sldId id="287" r:id="rId10"/>
    <p:sldId id="288" r:id="rId11"/>
    <p:sldId id="289" r:id="rId12"/>
    <p:sldId id="290" r:id="rId13"/>
    <p:sldId id="262" r:id="rId14"/>
    <p:sldId id="291" r:id="rId15"/>
    <p:sldId id="267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manova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81" autoAdjust="0"/>
    <p:restoredTop sz="94729" autoAdjust="0"/>
  </p:normalViewPr>
  <p:slideViewPr>
    <p:cSldViewPr>
      <p:cViewPr varScale="1">
        <p:scale>
          <a:sx n="86" d="100"/>
          <a:sy n="86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BE97-5705-4F21-A1D4-3FCFE4CFE936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BC866-641B-49AF-9177-622A2DF6A4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755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70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13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ОГЭ-2021 </a:t>
            </a:r>
            <a:br>
              <a:rPr lang="ru-RU" sz="6000" dirty="0" smtClean="0">
                <a:solidFill>
                  <a:schemeClr val="accent2"/>
                </a:solidFill>
              </a:rPr>
            </a:br>
            <a:r>
              <a:rPr lang="ru-RU" sz="6000" dirty="0" smtClean="0">
                <a:solidFill>
                  <a:schemeClr val="accent2"/>
                </a:solidFill>
              </a:rPr>
              <a:t>по обществознанию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Задания, требования и изменения</a:t>
            </a:r>
            <a:endParaRPr lang="ru-RU" sz="3200" dirty="0">
              <a:solidFill>
                <a:schemeClr val="accent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4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5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969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Проверяемые умения и способы действий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8807363"/>
              </p:ext>
            </p:extLst>
          </p:nvPr>
        </p:nvGraphicFramePr>
        <p:xfrm>
          <a:off x="467544" y="2276872"/>
          <a:ext cx="8136135" cy="32004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Уметь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приводить</a:t>
                      </a:r>
                      <a:r>
                        <a:rPr lang="ru-RU" sz="1800" dirty="0" smtClean="0"/>
                        <a:t> </a:t>
                      </a:r>
                      <a:r>
                        <a:rPr lang="ru-RU" sz="1800" i="1" dirty="0" smtClean="0"/>
                        <a:t>примеры</a:t>
                      </a:r>
                      <a:r>
                        <a:rPr lang="ru-RU" sz="1800" dirty="0" smtClean="0"/>
                        <a:t> социальных объектов определённого типа, социальных отношений, а также ситуаций, регулируемых различными видами социальных норм, деятельности людей в различных сферах</a:t>
                      </a:r>
                      <a:endParaRPr lang="ru-RU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5³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6³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8" name="TextBox 7"/>
          <p:cNvSpPr txBox="1"/>
          <p:nvPr/>
        </p:nvSpPr>
        <p:spPr>
          <a:xfrm>
            <a:off x="1331640" y="6237312"/>
            <a:ext cx="6107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³ </a:t>
            </a:r>
            <a:r>
              <a:rPr lang="ru-RU" dirty="0" smtClean="0"/>
              <a:t>С учётом заданий, проверяющих комплекс </a:t>
            </a:r>
            <a:r>
              <a:rPr lang="ru-RU" dirty="0" smtClean="0"/>
              <a:t>умений.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Проверяемые умения и способы действий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8807363"/>
              </p:ext>
            </p:extLst>
          </p:nvPr>
        </p:nvGraphicFramePr>
        <p:xfrm>
          <a:off x="467544" y="2276872"/>
          <a:ext cx="8136135" cy="3566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Уметь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оценивать</a:t>
                      </a:r>
                      <a:r>
                        <a:rPr lang="ru-RU" sz="1800" dirty="0" smtClean="0"/>
                        <a:t> поведение людей с точки зрения социальных норм, экономической рациональности</a:t>
                      </a:r>
                      <a:endParaRPr lang="ru-RU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2⁴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решать</a:t>
                      </a:r>
                      <a:r>
                        <a:rPr lang="ru-RU" sz="1800" dirty="0" smtClean="0"/>
                        <a:t> в рамках изученного материала познавательные и практические задачи, отражающие типичные ситуации в различных сферах деятельности человека</a:t>
                      </a:r>
                      <a:endParaRPr lang="ru-RU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 – 7⁵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4 – 7⁵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8" name="TextBox 7"/>
          <p:cNvSpPr txBox="1"/>
          <p:nvPr/>
        </p:nvSpPr>
        <p:spPr>
          <a:xfrm>
            <a:off x="1331640" y="6021288"/>
            <a:ext cx="5992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⁴ </a:t>
            </a:r>
            <a:r>
              <a:rPr lang="ru-RU" dirty="0" smtClean="0"/>
              <a:t>С учётом заданий, проверяющих комплекс </a:t>
            </a:r>
            <a:r>
              <a:rPr lang="ru-RU" dirty="0" smtClean="0"/>
              <a:t>умений. </a:t>
            </a:r>
          </a:p>
          <a:p>
            <a:r>
              <a:rPr lang="ru-RU" dirty="0" smtClean="0"/>
              <a:t>⁵</a:t>
            </a:r>
            <a:r>
              <a:rPr lang="ru-RU" dirty="0" smtClean="0"/>
              <a:t> В зависимости от плана </a:t>
            </a:r>
            <a:r>
              <a:rPr lang="ru-RU" dirty="0" smtClean="0"/>
              <a:t>сборки.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Проверяемые умения и способы действий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8807363"/>
              </p:ext>
            </p:extLst>
          </p:nvPr>
        </p:nvGraphicFramePr>
        <p:xfrm>
          <a:off x="467544" y="2276872"/>
          <a:ext cx="8136135" cy="32004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Уметь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осуществлять</a:t>
                      </a:r>
                      <a:r>
                        <a:rPr lang="ru-RU" sz="1800" dirty="0" smtClean="0"/>
                        <a:t> </a:t>
                      </a:r>
                      <a:r>
                        <a:rPr lang="ru-RU" sz="1800" i="1" dirty="0" smtClean="0"/>
                        <a:t>поиск</a:t>
                      </a:r>
                      <a:r>
                        <a:rPr lang="ru-RU" sz="1800" dirty="0" smtClean="0"/>
                        <a:t> социальной информации по заданной теме из различных её носителей (материалов СМИ, учебного текста и других адаптированных источников, включая статистические материалы)</a:t>
                      </a:r>
                      <a:endParaRPr lang="ru-RU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</a:t>
                      </a:r>
                      <a:r>
                        <a:rPr lang="ru-RU" sz="2400" dirty="0" smtClean="0">
                          <a:latin typeface="Corbel"/>
                          <a:cs typeface="Adobe Arabic"/>
                        </a:rPr>
                        <a:t>⁶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4</a:t>
                      </a:r>
                      <a:r>
                        <a:rPr lang="ru-RU" sz="2400" dirty="0" smtClean="0">
                          <a:latin typeface="Corbel"/>
                          <a:cs typeface="Adobe Arabic"/>
                        </a:rPr>
                        <a:t>⁶</a:t>
                      </a:r>
                      <a:endParaRPr lang="ru-RU" sz="2400" dirty="0" smtClean="0">
                        <a:latin typeface="+mn-lt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8" name="TextBox 7"/>
          <p:cNvSpPr txBox="1"/>
          <p:nvPr/>
        </p:nvSpPr>
        <p:spPr>
          <a:xfrm>
            <a:off x="1331640" y="6237312"/>
            <a:ext cx="6107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rbel"/>
              </a:rPr>
              <a:t>⁶</a:t>
            </a:r>
            <a:r>
              <a:rPr lang="ru-RU" dirty="0" smtClean="0"/>
              <a:t> </a:t>
            </a:r>
            <a:r>
              <a:rPr lang="ru-RU" dirty="0" smtClean="0"/>
              <a:t>С учётом заданий, проверяющих комплекс </a:t>
            </a:r>
            <a:r>
              <a:rPr lang="ru-RU" dirty="0" smtClean="0"/>
              <a:t>умений.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dirty="0" smtClean="0"/>
              <a:t>Экзаменационная работа содержит </a:t>
            </a:r>
            <a:r>
              <a:rPr lang="ru-RU" dirty="0" smtClean="0">
                <a:solidFill>
                  <a:schemeClr val="accent2"/>
                </a:solidFill>
              </a:rPr>
              <a:t>24</a:t>
            </a:r>
            <a:r>
              <a:rPr lang="ru-RU" dirty="0" smtClean="0"/>
              <a:t> задания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2–4, 7–11, 13, 14, </a:t>
            </a:r>
            <a:r>
              <a:rPr lang="ru-RU" dirty="0" smtClean="0"/>
              <a:t>16–18 </a:t>
            </a:r>
            <a:r>
              <a:rPr lang="ru-RU" dirty="0" smtClean="0"/>
              <a:t>– Задания </a:t>
            </a:r>
            <a:r>
              <a:rPr lang="ru-RU" dirty="0" smtClean="0"/>
              <a:t>с </a:t>
            </a:r>
            <a:r>
              <a:rPr lang="ru-RU" dirty="0" smtClean="0"/>
              <a:t>выбором </a:t>
            </a:r>
            <a:r>
              <a:rPr lang="ru-RU" dirty="0" smtClean="0"/>
              <a:t>ответа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13</a:t>
            </a:r>
            <a:endParaRPr lang="ru-RU" sz="2800" dirty="0" smtClean="0"/>
          </a:p>
          <a:p>
            <a:pPr marL="109728" indent="0">
              <a:buNone/>
            </a:pPr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15 </a:t>
            </a:r>
            <a:r>
              <a:rPr lang="ru-RU" dirty="0" smtClean="0"/>
              <a:t>и </a:t>
            </a:r>
            <a:r>
              <a:rPr lang="ru-RU" dirty="0" smtClean="0"/>
              <a:t>19 </a:t>
            </a:r>
            <a:r>
              <a:rPr lang="ru-RU" dirty="0" smtClean="0"/>
              <a:t>– </a:t>
            </a:r>
            <a:r>
              <a:rPr lang="ru-RU" dirty="0" smtClean="0"/>
              <a:t>Задания </a:t>
            </a:r>
            <a:r>
              <a:rPr lang="ru-RU" dirty="0" smtClean="0"/>
              <a:t>с </a:t>
            </a:r>
            <a:r>
              <a:rPr lang="ru-RU" dirty="0" smtClean="0"/>
              <a:t>кратким ответом </a:t>
            </a:r>
            <a:r>
              <a:rPr lang="ru-RU" dirty="0" smtClean="0"/>
              <a:t>в виде последовательности </a:t>
            </a:r>
            <a:r>
              <a:rPr lang="ru-RU" dirty="0" smtClean="0"/>
              <a:t>цифр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3</a:t>
            </a: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№ </a:t>
            </a:r>
            <a:r>
              <a:rPr lang="ru-RU" dirty="0" smtClean="0"/>
              <a:t>20 </a:t>
            </a:r>
            <a:r>
              <a:rPr lang="ru-RU" dirty="0" smtClean="0"/>
              <a:t>– </a:t>
            </a:r>
            <a:r>
              <a:rPr lang="ru-RU" dirty="0" smtClean="0"/>
              <a:t>Задание с кратким ответом в виде </a:t>
            </a:r>
            <a:r>
              <a:rPr lang="ru-RU" dirty="0" smtClean="0"/>
              <a:t>слова </a:t>
            </a:r>
            <a:r>
              <a:rPr lang="ru-RU" dirty="0" smtClean="0"/>
              <a:t>(</a:t>
            </a:r>
            <a:r>
              <a:rPr lang="ru-RU" dirty="0" smtClean="0"/>
              <a:t>словосочетания)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1</a:t>
            </a:r>
            <a:endParaRPr lang="ru-RU" sz="2800" dirty="0" smtClean="0"/>
          </a:p>
          <a:p>
            <a:pPr marL="109728" indent="0">
              <a:buNone/>
            </a:pPr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1, 5, 6, 12, </a:t>
            </a:r>
            <a:r>
              <a:rPr lang="ru-RU" dirty="0" smtClean="0"/>
              <a:t>21–24 </a:t>
            </a:r>
            <a:r>
              <a:rPr lang="ru-RU" dirty="0" smtClean="0"/>
              <a:t>– </a:t>
            </a:r>
            <a:r>
              <a:rPr lang="ru-RU" dirty="0" smtClean="0"/>
              <a:t>Задания </a:t>
            </a:r>
            <a:r>
              <a:rPr lang="ru-RU" dirty="0" smtClean="0"/>
              <a:t>с развернутым ответом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20</a:t>
            </a: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Анализ визуальной информации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2420888"/>
            <a:ext cx="5596090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23528" y="3212976"/>
            <a:ext cx="212372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buClr>
                <a:srgbClr val="740000"/>
              </a:buClr>
            </a:pPr>
            <a:r>
              <a:rPr lang="ru-RU" sz="2600" dirty="0" smtClean="0">
                <a:solidFill>
                  <a:srgbClr val="740000"/>
                </a:solidFill>
              </a:rPr>
              <a:t>Это новое задание в КИМ-2021</a:t>
            </a:r>
          </a:p>
        </p:txBody>
      </p:sp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8505808"/>
              </p:ext>
            </p:extLst>
          </p:nvPr>
        </p:nvGraphicFramePr>
        <p:xfrm>
          <a:off x="467544" y="2564904"/>
          <a:ext cx="8229600" cy="1371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4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5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r>
              <a:rPr lang="ru-RU" dirty="0"/>
              <a:t>Общее количество заданий с кратким ответом уменьшилось с </a:t>
            </a:r>
            <a:r>
              <a:rPr lang="ru-RU" dirty="0" smtClean="0"/>
              <a:t>14 </a:t>
            </a:r>
            <a:r>
              <a:rPr lang="ru-RU" dirty="0"/>
              <a:t>до </a:t>
            </a:r>
            <a:r>
              <a:rPr lang="ru-RU" dirty="0" smtClean="0"/>
              <a:t>13</a:t>
            </a:r>
          </a:p>
          <a:p>
            <a:endParaRPr lang="ru-RU" dirty="0"/>
          </a:p>
          <a:p>
            <a:pPr lvl="0"/>
            <a:r>
              <a:rPr lang="ru-RU" dirty="0" smtClean="0"/>
              <a:t>Добавили задание №5 </a:t>
            </a:r>
            <a:r>
              <a:rPr lang="ru-RU" dirty="0"/>
              <a:t>с развернутым </a:t>
            </a:r>
            <a:r>
              <a:rPr lang="ru-RU" dirty="0" smtClean="0"/>
              <a:t>ответом на анализ визуальной информации</a:t>
            </a:r>
          </a:p>
          <a:p>
            <a:pPr lvl="0"/>
            <a:endParaRPr lang="ru-RU" dirty="0"/>
          </a:p>
          <a:p>
            <a:r>
              <a:rPr lang="ru-RU" dirty="0" smtClean="0"/>
              <a:t>Увеличился </a:t>
            </a:r>
            <a:r>
              <a:rPr lang="ru-RU" dirty="0"/>
              <a:t>максимальный </a:t>
            </a:r>
            <a:r>
              <a:rPr lang="ru-RU" dirty="0" smtClean="0"/>
              <a:t>первичный балл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что обратить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Время </a:t>
            </a:r>
            <a:endParaRPr lang="ru-RU" dirty="0"/>
          </a:p>
          <a:p>
            <a:r>
              <a:rPr lang="ru-RU" dirty="0"/>
              <a:t>Дополнительное оборудование</a:t>
            </a:r>
          </a:p>
          <a:p>
            <a:r>
              <a:rPr lang="ru-RU" dirty="0" smtClean="0"/>
              <a:t>Первичный </a:t>
            </a:r>
            <a:r>
              <a:rPr lang="ru-RU" dirty="0"/>
              <a:t>балл</a:t>
            </a:r>
          </a:p>
          <a:p>
            <a:r>
              <a:rPr lang="ru-RU" dirty="0" smtClean="0"/>
              <a:t>Проверяемые умения </a:t>
            </a:r>
            <a:r>
              <a:rPr lang="ru-RU" dirty="0"/>
              <a:t>и </a:t>
            </a:r>
            <a:r>
              <a:rPr lang="ru-RU" dirty="0" smtClean="0"/>
              <a:t>способы действий</a:t>
            </a:r>
          </a:p>
          <a:p>
            <a:r>
              <a:rPr lang="ru-RU" dirty="0" smtClean="0"/>
              <a:t>Задания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/>
          </a:p>
          <a:p>
            <a:pPr marL="109728" indent="0" algn="ctr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dirty="0"/>
              <a:t>3 часа (180 </a:t>
            </a:r>
            <a:r>
              <a:rPr lang="ru-RU" dirty="0" smtClean="0"/>
              <a:t>минут)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/>
              <a:t>4 часа 30 минут (270 минут</a:t>
            </a:r>
            <a:r>
              <a:rPr lang="ru-RU" dirty="0" smtClean="0"/>
              <a:t>)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Дополнительное оборудование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>
              <a:buNone/>
            </a:pPr>
            <a:r>
              <a:rPr lang="ru-RU" dirty="0"/>
              <a:t>Не предусмотрено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Первичный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балл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Максимальный первичный балл – 37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Проверяемые умения и способы действий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89264936"/>
              </p:ext>
            </p:extLst>
          </p:nvPr>
        </p:nvGraphicFramePr>
        <p:xfrm>
          <a:off x="467544" y="2276872"/>
          <a:ext cx="8136135" cy="42976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Знать/понимать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социальные свойства человека, его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взаимодействие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с другими людьми</a:t>
                      </a:r>
                      <a:endParaRPr lang="ru-RU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сущность общества как формы совместной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деятельности людей</a:t>
                      </a:r>
                      <a:endParaRPr lang="ru-RU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характерные черты и признаки основных сфер жизни общества</a:t>
                      </a:r>
                      <a:endParaRPr lang="ru-RU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содержание и значение социальных норм, регулирующих общественные отношения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Проверяемые умения и способы действий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8807363"/>
              </p:ext>
            </p:extLst>
          </p:nvPr>
        </p:nvGraphicFramePr>
        <p:xfrm>
          <a:off x="467544" y="2276872"/>
          <a:ext cx="8136135" cy="38404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Уметь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описывать</a:t>
                      </a:r>
                      <a:r>
                        <a:rPr lang="ru-RU" sz="1800" dirty="0" smtClean="0"/>
                        <a:t> основные социальные объекты, выделяя их существенные признаки, человека как социально- деятельное существо, основные социальные роли</a:t>
                      </a:r>
                      <a:endParaRPr lang="ru-RU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r>
                        <a:rPr lang="ru-RU" sz="2400" baseline="0" dirty="0" smtClean="0"/>
                        <a:t> – 4¹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</a:t>
                      </a:r>
                      <a:r>
                        <a:rPr lang="ru-RU" sz="2400" baseline="0" dirty="0" smtClean="0"/>
                        <a:t> – 4¹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сравнивать</a:t>
                      </a:r>
                      <a:r>
                        <a:rPr lang="ru-RU" sz="1800" dirty="0" smtClean="0"/>
                        <a:t> социальные объекты, суждения об обществе и человеке; выявлять их общие черты и  различия</a:t>
                      </a:r>
                      <a:endParaRPr lang="ru-RU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9" name="TextBox 8"/>
          <p:cNvSpPr txBox="1"/>
          <p:nvPr/>
        </p:nvSpPr>
        <p:spPr>
          <a:xfrm>
            <a:off x="1331640" y="6237312"/>
            <a:ext cx="3863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¹ В зависимости</a:t>
            </a:r>
            <a:r>
              <a:rPr lang="ru-RU" dirty="0" smtClean="0"/>
              <a:t> от плана сборки.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Проверяемые умения и способы действий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8807363"/>
              </p:ext>
            </p:extLst>
          </p:nvPr>
        </p:nvGraphicFramePr>
        <p:xfrm>
          <a:off x="467544" y="2276872"/>
          <a:ext cx="8136135" cy="29260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Уметь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объяснять</a:t>
                      </a:r>
                      <a:r>
                        <a:rPr lang="ru-RU" sz="1800" dirty="0" smtClean="0"/>
                        <a:t> взаимосвязи изученных социальных объектов (включая взаимодействия общества и природы, человека и общества, сфер общественной жизни, гражданина и государства)</a:t>
                      </a:r>
                      <a:endParaRPr lang="ru-RU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8²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9²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9" name="TextBox 8"/>
          <p:cNvSpPr txBox="1"/>
          <p:nvPr/>
        </p:nvSpPr>
        <p:spPr>
          <a:xfrm>
            <a:off x="1331640" y="6237312"/>
            <a:ext cx="5992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²</a:t>
            </a:r>
            <a:r>
              <a:rPr lang="ru-RU" dirty="0" smtClean="0"/>
              <a:t> С учётом заданий, проверяющих комплекс </a:t>
            </a:r>
            <a:r>
              <a:rPr lang="ru-RU" dirty="0" smtClean="0"/>
              <a:t>умений.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2">
      <a:dk1>
        <a:sysClr val="windowText" lastClr="000000"/>
      </a:dk1>
      <a:lt1>
        <a:sysClr val="window" lastClr="FFFFFF"/>
      </a:lt1>
      <a:dk2>
        <a:srgbClr val="FFDEA4"/>
      </a:dk2>
      <a:lt2>
        <a:srgbClr val="DFE6D0"/>
      </a:lt2>
      <a:accent1>
        <a:srgbClr val="759AA5"/>
      </a:accent1>
      <a:accent2>
        <a:srgbClr val="740000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802</TotalTime>
  <Words>550</Words>
  <Application>Microsoft Office PowerPoint</Application>
  <PresentationFormat>Экран (4:3)</PresentationFormat>
  <Paragraphs>130</Paragraphs>
  <Slides>16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Городская</vt:lpstr>
      <vt:lpstr>ОГЭ-2021  по обществознанию</vt:lpstr>
      <vt:lpstr>Изменения в КИМ ОГЭ-2021</vt:lpstr>
      <vt:lpstr>На что обратить внимание</vt:lpstr>
      <vt:lpstr>Время выполнения работы </vt:lpstr>
      <vt:lpstr>Дополнительное оборудование</vt:lpstr>
      <vt:lpstr>Первичный балл</vt:lpstr>
      <vt:lpstr>Проверяемые умения и способы действий</vt:lpstr>
      <vt:lpstr>Проверяемые умения и способы действий</vt:lpstr>
      <vt:lpstr>Проверяемые умения и способы действий</vt:lpstr>
      <vt:lpstr>Проверяемые умения и способы действий</vt:lpstr>
      <vt:lpstr>Проверяемые умения и способы действий</vt:lpstr>
      <vt:lpstr>Проверяемые умения и способы действий</vt:lpstr>
      <vt:lpstr>Задания</vt:lpstr>
      <vt:lpstr>Задания</vt:lpstr>
      <vt:lpstr>Задание №5</vt:lpstr>
      <vt:lpstr>Сравнение КИМ-2021 с КИМ-2020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ОГЭ-2021  по русскому языку</dc:title>
  <dc:creator>Sony</dc:creator>
  <cp:lastModifiedBy>Кужель</cp:lastModifiedBy>
  <cp:revision>141</cp:revision>
  <dcterms:created xsi:type="dcterms:W3CDTF">2020-08-31T10:23:09Z</dcterms:created>
  <dcterms:modified xsi:type="dcterms:W3CDTF">2020-09-07T08:56:18Z</dcterms:modified>
</cp:coreProperties>
</file>