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256" r:id="rId2"/>
    <p:sldId id="281" r:id="rId3"/>
    <p:sldId id="257" r:id="rId4"/>
    <p:sldId id="258" r:id="rId5"/>
    <p:sldId id="259" r:id="rId6"/>
    <p:sldId id="272" r:id="rId7"/>
    <p:sldId id="273" r:id="rId8"/>
    <p:sldId id="260" r:id="rId9"/>
    <p:sldId id="283" r:id="rId10"/>
    <p:sldId id="282" r:id="rId11"/>
    <p:sldId id="262" r:id="rId12"/>
    <p:sldId id="276" r:id="rId13"/>
    <p:sldId id="267" r:id="rId14"/>
    <p:sldId id="277" r:id="rId15"/>
    <p:sldId id="280" r:id="rId16"/>
    <p:sldId id="284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romanova" initials="r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85BE263C-DBD7-4A20-BB59-AAB30ACAA65A}" styleName="Средний стиль 3 - 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81" autoAdjust="0"/>
    <p:restoredTop sz="94729" autoAdjust="0"/>
  </p:normalViewPr>
  <p:slideViewPr>
    <p:cSldViewPr>
      <p:cViewPr>
        <p:scale>
          <a:sx n="56" d="100"/>
          <a:sy n="56" d="100"/>
        </p:scale>
        <p:origin x="-1950" y="-75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CABE97-5705-4F21-A1D4-3FCFE4CFE936}" type="datetimeFigureOut">
              <a:rPr lang="ru-RU" smtClean="0"/>
              <a:pPr/>
              <a:t>03.09.2020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EBC866-641B-49AF-9177-622A2DF6A4E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375515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027010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027010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354617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354617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354617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301359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301359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03.09.2020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pPr/>
              <a:t>03.09.2020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03.09.2020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03.09.2020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2132856"/>
            <a:ext cx="8458200" cy="1470025"/>
          </a:xfrm>
        </p:spPr>
        <p:txBody>
          <a:bodyPr>
            <a:noAutofit/>
          </a:bodyPr>
          <a:lstStyle/>
          <a:p>
            <a:r>
              <a:rPr lang="ru-RU" sz="6000" dirty="0" smtClean="0">
                <a:solidFill>
                  <a:schemeClr val="accent2"/>
                </a:solidFill>
              </a:rPr>
              <a:t>ОГЭ-2021 </a:t>
            </a:r>
            <a:br>
              <a:rPr lang="ru-RU" sz="6000" dirty="0" smtClean="0">
                <a:solidFill>
                  <a:schemeClr val="accent2"/>
                </a:solidFill>
              </a:rPr>
            </a:br>
            <a:r>
              <a:rPr lang="ru-RU" sz="6000" dirty="0" smtClean="0">
                <a:solidFill>
                  <a:schemeClr val="accent2"/>
                </a:solidFill>
              </a:rPr>
              <a:t>по математике</a:t>
            </a:r>
            <a:endParaRPr lang="ru-RU" sz="6000" dirty="0">
              <a:solidFill>
                <a:schemeClr val="accent2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accent2"/>
                </a:solidFill>
              </a:rPr>
              <a:t>Задания, требования и изменения</a:t>
            </a:r>
            <a:endParaRPr lang="ru-RU" sz="3200" dirty="0">
              <a:solidFill>
                <a:schemeClr val="accent2"/>
              </a:solidFill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4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5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="" xmlns:p14="http://schemas.microsoft.com/office/powerpoint/2010/main" val="1696966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Содержательные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разделы</a:t>
            </a:r>
            <a:b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Распределение заданий части 2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71433535"/>
              </p:ext>
            </p:extLst>
          </p:nvPr>
        </p:nvGraphicFramePr>
        <p:xfrm>
          <a:off x="467544" y="2276872"/>
          <a:ext cx="8136136" cy="219456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6047905"/>
                <a:gridCol w="2088231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Разделы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Кол-во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заданий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Уравнения и неравенства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Функции и графики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Геометрия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  <p:grpSp>
        <p:nvGrpSpPr>
          <p:cNvPr id="3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  <p:sp>
        <p:nvSpPr>
          <p:cNvPr id="8" name="Объект 2"/>
          <p:cNvSpPr txBox="1">
            <a:spLocks/>
          </p:cNvSpPr>
          <p:nvPr/>
        </p:nvSpPr>
        <p:spPr>
          <a:xfrm>
            <a:off x="467544" y="5013176"/>
            <a:ext cx="8229600" cy="1255072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109728" marR="0" lvl="0" indent="0" algn="just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Tx/>
              <a:buFont typeface="Georgia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Количество заданий в содержательных разделах части 2 КИМ-2021</a:t>
            </a:r>
            <a:r>
              <a:rPr kumimoji="0" lang="ru-RU" sz="2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и КИМ-2020 не изменилось</a:t>
            </a: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20205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Задания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>
            <a:noAutofit/>
          </a:bodyPr>
          <a:lstStyle/>
          <a:p>
            <a:pPr marL="109728" indent="0">
              <a:buNone/>
            </a:pPr>
            <a:r>
              <a:rPr lang="ru-RU" dirty="0" smtClean="0"/>
              <a:t>Экзаменационная работа содержит </a:t>
            </a:r>
            <a:r>
              <a:rPr lang="ru-RU" dirty="0" smtClean="0">
                <a:solidFill>
                  <a:schemeClr val="accent2"/>
                </a:solidFill>
              </a:rPr>
              <a:t>25</a:t>
            </a:r>
            <a:r>
              <a:rPr lang="ru-RU" dirty="0" smtClean="0"/>
              <a:t> заданий</a:t>
            </a:r>
          </a:p>
          <a:p>
            <a:endParaRPr lang="ru-RU" dirty="0" smtClean="0"/>
          </a:p>
          <a:p>
            <a:r>
              <a:rPr lang="ru-RU" dirty="0" smtClean="0"/>
              <a:t>№ 1-6, 8-12, 14-19 – Часть 1. Задания с кратким ответом в виде числа, последовательности цифр</a:t>
            </a:r>
          </a:p>
          <a:p>
            <a:pPr marL="402336" lvl="1" indent="0">
              <a:buNone/>
            </a:pPr>
            <a:r>
              <a:rPr lang="ru-RU" sz="2800" dirty="0" smtClean="0"/>
              <a:t>Максимальное количество баллов – 17</a:t>
            </a:r>
          </a:p>
          <a:p>
            <a:pPr marL="109728" indent="0">
              <a:buNone/>
            </a:pPr>
            <a:endParaRPr lang="ru-RU" dirty="0" smtClean="0"/>
          </a:p>
          <a:p>
            <a:r>
              <a:rPr lang="ru-RU" dirty="0" smtClean="0"/>
              <a:t>№ 7 и 13 – Часть 1. Задания с выбором ответа</a:t>
            </a:r>
          </a:p>
          <a:p>
            <a:pPr marL="402336" lvl="1" indent="0">
              <a:buNone/>
            </a:pPr>
            <a:r>
              <a:rPr lang="ru-RU" sz="2800" dirty="0" smtClean="0"/>
              <a:t>Максимальное количество баллов – 2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="" xmlns:p14="http://schemas.microsoft.com/office/powerpoint/2010/main" val="4220205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Задания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>
            <a:noAutofit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№ 20-25 – Часть 2. Задания с развернутым ответом</a:t>
            </a:r>
          </a:p>
          <a:p>
            <a:pPr lvl="1">
              <a:buNone/>
            </a:pPr>
            <a:r>
              <a:rPr lang="ru-RU" sz="2800" dirty="0" smtClean="0"/>
              <a:t>Максимальное количество баллов – 12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="" xmlns:p14="http://schemas.microsoft.com/office/powerpoint/2010/main" val="4220205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Задание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№8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>
            <a:normAutofit/>
          </a:bodyPr>
          <a:lstStyle/>
          <a:p>
            <a:pPr marL="0" lvl="0" indent="0" algn="ctr">
              <a:buNone/>
            </a:pPr>
            <a:r>
              <a:rPr lang="ru-RU" dirty="0" smtClean="0"/>
              <a:t>Вычисление и преобразование алгебраических выражений</a:t>
            </a:r>
          </a:p>
          <a:p>
            <a:pPr marL="292608" lvl="1" indent="0">
              <a:buNone/>
            </a:pPr>
            <a:r>
              <a:rPr lang="ru-RU" dirty="0" smtClean="0"/>
              <a:t>Задание объединило №8 и 13 из КИМ-2020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5576" y="4221088"/>
            <a:ext cx="7669760" cy="1800200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4213982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Задание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№14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 smtClean="0"/>
              <a:t>Применение знаний о последовательностях и прогрессиях в прикладных ситуациях</a:t>
            </a:r>
          </a:p>
          <a:p>
            <a:pPr marL="292608" lvl="1" indent="0" algn="just">
              <a:buNone/>
            </a:pPr>
            <a:r>
              <a:rPr lang="ru-RU" dirty="0" smtClean="0"/>
              <a:t>Задание заменило №12 в КИМ-2020, добавили практическое содержание </a:t>
            </a:r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4149080"/>
            <a:ext cx="8557211" cy="2088232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4213982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Сравнение КИМ-2021 с КИМ-2020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>
            <a:noAutofit/>
          </a:bodyPr>
          <a:lstStyle/>
          <a:p>
            <a:pPr algn="just"/>
            <a:r>
              <a:rPr lang="ru-RU" dirty="0" smtClean="0"/>
              <a:t>Задания, которые поменяли нумерацию:</a:t>
            </a:r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  <p:graphicFrame>
        <p:nvGraphicFramePr>
          <p:cNvPr id="8" name="Объект 6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948505808"/>
              </p:ext>
            </p:extLst>
          </p:nvPr>
        </p:nvGraphicFramePr>
        <p:xfrm>
          <a:off x="467544" y="2564904"/>
          <a:ext cx="8229600" cy="365760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2021</a:t>
                      </a:r>
                      <a:r>
                        <a:rPr lang="ru-RU" sz="2400" baseline="0" dirty="0" smtClean="0"/>
                        <a:t> </a:t>
                      </a:r>
                      <a:r>
                        <a:rPr lang="ru-RU" sz="2400" dirty="0" smtClean="0"/>
                        <a:t>г.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2020г.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12 задание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14 задание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13 задание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15 задание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15</a:t>
                      </a:r>
                      <a:r>
                        <a:rPr lang="ru-RU" sz="2400" baseline="0" dirty="0" smtClean="0"/>
                        <a:t> </a:t>
                      </a:r>
                      <a:r>
                        <a:rPr lang="ru-RU" sz="2400" dirty="0" smtClean="0"/>
                        <a:t>задание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16 задание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16 задание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17 задание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17 задание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18 задание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18 задание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19 задание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19 задание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20 задание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023681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Сравнение КИМ-2021 с КИМ-2020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>
            <a:noAutofit/>
          </a:bodyPr>
          <a:lstStyle/>
          <a:p>
            <a:pPr algn="just"/>
            <a:r>
              <a:rPr lang="ru-RU" dirty="0" smtClean="0"/>
              <a:t>Задания, которые поменяли нумерацию:</a:t>
            </a:r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  <p:graphicFrame>
        <p:nvGraphicFramePr>
          <p:cNvPr id="8" name="Объект 6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948505808"/>
              </p:ext>
            </p:extLst>
          </p:nvPr>
        </p:nvGraphicFramePr>
        <p:xfrm>
          <a:off x="467544" y="2564904"/>
          <a:ext cx="8229600" cy="320040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2021</a:t>
                      </a:r>
                      <a:r>
                        <a:rPr lang="ru-RU" sz="2400" baseline="0" dirty="0" smtClean="0"/>
                        <a:t> </a:t>
                      </a:r>
                      <a:r>
                        <a:rPr lang="ru-RU" sz="2400" dirty="0" smtClean="0"/>
                        <a:t>г.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2020г.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20</a:t>
                      </a:r>
                      <a:r>
                        <a:rPr lang="ru-RU" sz="2400" baseline="0" dirty="0" smtClean="0"/>
                        <a:t> </a:t>
                      </a:r>
                      <a:r>
                        <a:rPr lang="ru-RU" sz="2400" dirty="0" smtClean="0"/>
                        <a:t>задание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21 задание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21 задание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22 задание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22 задание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23 задание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23 задание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24 задание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24 задание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25 задание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25 задание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26 задание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023681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Изменения в КИМ ОГЭ-2021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>
            <a:noAutofit/>
          </a:bodyPr>
          <a:lstStyle/>
          <a:p>
            <a:pPr lvl="0" algn="just"/>
            <a:r>
              <a:rPr lang="ru-RU" dirty="0" smtClean="0"/>
              <a:t>Объединили задания 8 и 13 на вычисление и преобразование алгебраических выражений </a:t>
            </a:r>
          </a:p>
          <a:p>
            <a:pPr lvl="0" algn="just"/>
            <a:endParaRPr lang="ru-RU" dirty="0" smtClean="0"/>
          </a:p>
          <a:p>
            <a:pPr lvl="0" algn="just"/>
            <a:r>
              <a:rPr lang="ru-RU" dirty="0" smtClean="0"/>
              <a:t>На одно уменьшилось общее количество заданий</a:t>
            </a:r>
          </a:p>
          <a:p>
            <a:pPr lvl="0" algn="just"/>
            <a:endParaRPr lang="ru-RU" dirty="0" smtClean="0"/>
          </a:p>
          <a:p>
            <a:pPr lvl="0" algn="just"/>
            <a:r>
              <a:rPr lang="ru-RU" dirty="0" smtClean="0"/>
              <a:t>Снизился максимальный первичный балл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="" xmlns:p14="http://schemas.microsoft.com/office/powerpoint/2010/main" val="1172970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Изменения в КИМ ОГЭ-2021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>
            <a:noAutofit/>
          </a:bodyPr>
          <a:lstStyle/>
          <a:p>
            <a:pPr lvl="0" algn="just"/>
            <a:r>
              <a:rPr lang="ru-RU" dirty="0" smtClean="0"/>
              <a:t>Заменили задание 12 на работу с последовательностями и прогрессиями. Теперь это задание 14 с практическим содержанием на проверку умения применять знания о последовательностях и прогрессиях в прикладных ситуациях</a:t>
            </a:r>
          </a:p>
          <a:p>
            <a:pPr lvl="0" algn="just"/>
            <a:endParaRPr lang="ru-RU" dirty="0" smtClean="0"/>
          </a:p>
          <a:p>
            <a:pPr algn="just"/>
            <a:r>
              <a:rPr lang="ru-RU" dirty="0" smtClean="0"/>
              <a:t>Поменяли порядок заданий в соответствии с тематикой и сложностью</a:t>
            </a:r>
          </a:p>
          <a:p>
            <a:pPr marL="109728" indent="0" algn="just">
              <a:buNone/>
            </a:pPr>
            <a:endParaRPr lang="ru-RU" dirty="0" smtClean="0"/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="" xmlns:p14="http://schemas.microsoft.com/office/powerpoint/2010/main" val="1172970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На что обратить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внимание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/>
          <a:lstStyle/>
          <a:p>
            <a:endParaRPr lang="ru-RU" dirty="0" smtClean="0"/>
          </a:p>
          <a:p>
            <a:r>
              <a:rPr lang="ru-RU" dirty="0" smtClean="0"/>
              <a:t>Время </a:t>
            </a:r>
            <a:endParaRPr lang="ru-RU" dirty="0"/>
          </a:p>
          <a:p>
            <a:r>
              <a:rPr lang="ru-RU" dirty="0"/>
              <a:t>Дополнительное оборудование</a:t>
            </a:r>
          </a:p>
          <a:p>
            <a:r>
              <a:rPr lang="ru-RU" dirty="0" smtClean="0"/>
              <a:t>Первичный </a:t>
            </a:r>
            <a:r>
              <a:rPr lang="ru-RU" dirty="0"/>
              <a:t>балл</a:t>
            </a:r>
          </a:p>
          <a:p>
            <a:r>
              <a:rPr lang="ru-RU" dirty="0" smtClean="0"/>
              <a:t>Содержательные разделы </a:t>
            </a:r>
            <a:r>
              <a:rPr lang="ru-RU" dirty="0"/>
              <a:t>предмета</a:t>
            </a:r>
          </a:p>
          <a:p>
            <a:r>
              <a:rPr lang="ru-RU" dirty="0" smtClean="0"/>
              <a:t>Задания</a:t>
            </a:r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="" xmlns:p14="http://schemas.microsoft.com/office/powerpoint/2010/main" val="225819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Время выполнения работы 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/>
          <a:lstStyle/>
          <a:p>
            <a:pPr marL="109728" indent="0" algn="ctr">
              <a:buNone/>
            </a:pPr>
            <a:endParaRPr lang="ru-RU" dirty="0" smtClean="0"/>
          </a:p>
          <a:p>
            <a:pPr marL="109728" indent="0" algn="ctr">
              <a:buNone/>
            </a:pPr>
            <a:endParaRPr lang="ru-RU" dirty="0"/>
          </a:p>
          <a:p>
            <a:pPr marL="109728" indent="0" algn="ctr">
              <a:buNone/>
            </a:pPr>
            <a:r>
              <a:rPr lang="ru-RU" dirty="0" smtClean="0"/>
              <a:t>3 часа 55 минут (235 минут)</a:t>
            </a:r>
            <a:r>
              <a:rPr lang="ru-RU" dirty="0" smtClean="0">
                <a:solidFill>
                  <a:schemeClr val="accent2"/>
                </a:solidFill>
              </a:rPr>
              <a:t> </a:t>
            </a:r>
          </a:p>
          <a:p>
            <a:pPr marL="109728" indent="0" algn="ctr">
              <a:buNone/>
            </a:pPr>
            <a:endParaRPr lang="ru-RU" dirty="0" smtClean="0">
              <a:solidFill>
                <a:schemeClr val="accent2"/>
              </a:solidFill>
            </a:endParaRPr>
          </a:p>
          <a:p>
            <a:pPr marL="109728" indent="0" algn="ctr">
              <a:buNone/>
            </a:pPr>
            <a:endParaRPr lang="ru-RU" dirty="0" smtClean="0">
              <a:solidFill>
                <a:schemeClr val="accent2"/>
              </a:solidFill>
            </a:endParaRPr>
          </a:p>
          <a:p>
            <a:pPr marL="109728" indent="0" algn="ctr">
              <a:buNone/>
            </a:pPr>
            <a:r>
              <a:rPr lang="ru-RU" dirty="0" smtClean="0">
                <a:solidFill>
                  <a:schemeClr val="accent2"/>
                </a:solidFill>
              </a:rPr>
              <a:t>Для учеников с ОВЗ, детей-инвалидов и инвалидов</a:t>
            </a:r>
            <a:r>
              <a:rPr lang="ru-RU" dirty="0" smtClean="0"/>
              <a:t> </a:t>
            </a:r>
            <a:r>
              <a:rPr lang="ru-RU" dirty="0" smtClean="0">
                <a:solidFill>
                  <a:schemeClr val="accent2"/>
                </a:solidFill>
              </a:rPr>
              <a:t>– </a:t>
            </a:r>
            <a:r>
              <a:rPr lang="ru-RU" dirty="0" smtClean="0"/>
              <a:t>5 часов 25 минут (325 минут) </a:t>
            </a:r>
            <a:endParaRPr lang="ru-RU" dirty="0" smtClean="0">
              <a:solidFill>
                <a:schemeClr val="accent2"/>
              </a:solidFill>
            </a:endParaRPr>
          </a:p>
          <a:p>
            <a:pPr marL="109728" indent="0" algn="ctr">
              <a:buNone/>
            </a:pPr>
            <a:endParaRPr lang="ru-RU" dirty="0"/>
          </a:p>
          <a:p>
            <a:pPr marL="109728" indent="0">
              <a:buNone/>
            </a:pPr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="" xmlns:p14="http://schemas.microsoft.com/office/powerpoint/2010/main" val="225819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Дополнительное оборудование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r>
              <a:rPr lang="ru-RU" dirty="0" smtClean="0"/>
              <a:t>Справочные материалы, которые выданы вместе с вариантом КИМ</a:t>
            </a:r>
          </a:p>
          <a:p>
            <a:endParaRPr lang="ru-RU" dirty="0" smtClean="0"/>
          </a:p>
          <a:p>
            <a:r>
              <a:rPr lang="ru-RU" dirty="0" smtClean="0"/>
              <a:t>Линейка</a:t>
            </a:r>
          </a:p>
          <a:p>
            <a:pPr lvl="1">
              <a:buNone/>
            </a:pPr>
            <a:r>
              <a:rPr lang="ru-RU" dirty="0" smtClean="0"/>
              <a:t>Не должна содержать справочную информацию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="" xmlns:p14="http://schemas.microsoft.com/office/powerpoint/2010/main" val="732199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Первичный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балл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/>
          <a:lstStyle/>
          <a:p>
            <a:pPr marL="109728" indent="0" algn="just">
              <a:buNone/>
            </a:pPr>
            <a:endParaRPr lang="ru-RU" dirty="0" smtClean="0"/>
          </a:p>
          <a:p>
            <a:pPr marL="109728" indent="0" algn="just">
              <a:buNone/>
            </a:pPr>
            <a:endParaRPr lang="ru-RU" dirty="0"/>
          </a:p>
          <a:p>
            <a:pPr marL="109728" indent="0" algn="just">
              <a:buNone/>
            </a:pPr>
            <a:endParaRPr lang="ru-RU" dirty="0" smtClean="0"/>
          </a:p>
          <a:p>
            <a:pPr marL="109728" indent="0" algn="ctr">
              <a:buNone/>
            </a:pPr>
            <a:r>
              <a:rPr lang="ru-RU" dirty="0" smtClean="0"/>
              <a:t>Максимальный первичный балл – 31</a:t>
            </a:r>
          </a:p>
          <a:p>
            <a:pPr marL="109728" indent="0">
              <a:buNone/>
            </a:pPr>
            <a:endParaRPr lang="ru-RU" dirty="0"/>
          </a:p>
          <a:p>
            <a:pPr marL="109728" indent="0">
              <a:buNone/>
            </a:pPr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="" xmlns:p14="http://schemas.microsoft.com/office/powerpoint/2010/main" val="732199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Содержательные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разделы</a:t>
            </a:r>
            <a:b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Распределение заданий части 1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71433535"/>
              </p:ext>
            </p:extLst>
          </p:nvPr>
        </p:nvGraphicFramePr>
        <p:xfrm>
          <a:off x="467544" y="2276872"/>
          <a:ext cx="8136135" cy="374904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4104456"/>
                <a:gridCol w="2016224"/>
                <a:gridCol w="2015455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Разделы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Кол-во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заданий в КИМ-2021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Кол-во заданий в КИМ-2020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Числа и вычисления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Алгебраические выражения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Уравнения и неравенства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Числовые последовательности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="" xmlns:p14="http://schemas.microsoft.com/office/powerpoint/2010/main" val="4220205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Содержательные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разделы</a:t>
            </a:r>
            <a:b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Распределение заданий части 1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71433535"/>
              </p:ext>
            </p:extLst>
          </p:nvPr>
        </p:nvGraphicFramePr>
        <p:xfrm>
          <a:off x="467544" y="2276872"/>
          <a:ext cx="8136135" cy="374904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4104456"/>
                <a:gridCol w="2016224"/>
                <a:gridCol w="2015455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Разделы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Кол-во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заданий в КИМ-2021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Кол-во заданий в КИМ-2020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Функции и графики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Координаты на прямой и плоскости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Геометрия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Статистика и теория вероятностей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  <p:grpSp>
        <p:nvGrpSpPr>
          <p:cNvPr id="3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="" xmlns:p14="http://schemas.microsoft.com/office/powerpoint/2010/main" val="4220205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Другая 12">
      <a:dk1>
        <a:sysClr val="windowText" lastClr="000000"/>
      </a:dk1>
      <a:lt1>
        <a:sysClr val="window" lastClr="FFFFFF"/>
      </a:lt1>
      <a:dk2>
        <a:srgbClr val="FFDEA4"/>
      </a:dk2>
      <a:lt2>
        <a:srgbClr val="DFE6D0"/>
      </a:lt2>
      <a:accent1>
        <a:srgbClr val="759AA5"/>
      </a:accent1>
      <a:accent2>
        <a:srgbClr val="740000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703</TotalTime>
  <Words>419</Words>
  <Application>Microsoft Office PowerPoint</Application>
  <PresentationFormat>Экран (4:3)</PresentationFormat>
  <Paragraphs>144</Paragraphs>
  <Slides>16</Slides>
  <Notes>9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Городская</vt:lpstr>
      <vt:lpstr>ОГЭ-2021  по математике</vt:lpstr>
      <vt:lpstr>Изменения в КИМ ОГЭ-2021</vt:lpstr>
      <vt:lpstr>Изменения в КИМ ОГЭ-2021</vt:lpstr>
      <vt:lpstr>На что обратить внимание</vt:lpstr>
      <vt:lpstr>Время выполнения работы </vt:lpstr>
      <vt:lpstr>Дополнительное оборудование</vt:lpstr>
      <vt:lpstr>Первичный балл</vt:lpstr>
      <vt:lpstr>Содержательные разделы Распределение заданий части 1</vt:lpstr>
      <vt:lpstr>Содержательные разделы Распределение заданий части 1</vt:lpstr>
      <vt:lpstr>Содержательные разделы Распределение заданий части 2</vt:lpstr>
      <vt:lpstr>Задания</vt:lpstr>
      <vt:lpstr>Задания</vt:lpstr>
      <vt:lpstr>Задание №8</vt:lpstr>
      <vt:lpstr>Задание №14</vt:lpstr>
      <vt:lpstr>Сравнение КИМ-2021 с КИМ-2020</vt:lpstr>
      <vt:lpstr>Сравнение КИМ-2021 с КИМ-2020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ОГЭ-2021  по русскому языку</dc:title>
  <dc:creator>Sony</dc:creator>
  <cp:lastModifiedBy>Кужель</cp:lastModifiedBy>
  <cp:revision>111</cp:revision>
  <dcterms:created xsi:type="dcterms:W3CDTF">2020-08-31T10:23:09Z</dcterms:created>
  <dcterms:modified xsi:type="dcterms:W3CDTF">2020-09-03T09:28:06Z</dcterms:modified>
</cp:coreProperties>
</file>